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 id="2147483783" r:id="rId2"/>
  </p:sldMasterIdLst>
  <p:notesMasterIdLst>
    <p:notesMasterId r:id="rId32"/>
  </p:notesMasterIdLst>
  <p:sldIdLst>
    <p:sldId id="256" r:id="rId3"/>
    <p:sldId id="279" r:id="rId4"/>
    <p:sldId id="2147377816" r:id="rId5"/>
    <p:sldId id="2147377803" r:id="rId6"/>
    <p:sldId id="2147377447" r:id="rId7"/>
    <p:sldId id="2147377784" r:id="rId8"/>
    <p:sldId id="2147377785" r:id="rId9"/>
    <p:sldId id="2147377786" r:id="rId10"/>
    <p:sldId id="2147377789" r:id="rId11"/>
    <p:sldId id="2147377794" r:id="rId12"/>
    <p:sldId id="2147377817" r:id="rId13"/>
    <p:sldId id="2147377798" r:id="rId14"/>
    <p:sldId id="2147377796" r:id="rId15"/>
    <p:sldId id="2147377797" r:id="rId16"/>
    <p:sldId id="2147377799" r:id="rId17"/>
    <p:sldId id="2147377806" r:id="rId18"/>
    <p:sldId id="2147377800" r:id="rId19"/>
    <p:sldId id="2147377687" r:id="rId20"/>
    <p:sldId id="2147377801" r:id="rId21"/>
    <p:sldId id="922" r:id="rId22"/>
    <p:sldId id="2145705656" r:id="rId23"/>
    <p:sldId id="2147377808" r:id="rId24"/>
    <p:sldId id="2147377818" r:id="rId25"/>
    <p:sldId id="2147377809" r:id="rId26"/>
    <p:sldId id="2147377810" r:id="rId27"/>
    <p:sldId id="2147377813" r:id="rId28"/>
    <p:sldId id="2147377815" r:id="rId29"/>
    <p:sldId id="2147377811" r:id="rId30"/>
    <p:sldId id="214737781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029" autoAdjust="0"/>
    <p:restoredTop sz="91858" autoAdjust="0"/>
  </p:normalViewPr>
  <p:slideViewPr>
    <p:cSldViewPr snapToGrid="0">
      <p:cViewPr varScale="1">
        <p:scale>
          <a:sx n="76" d="100"/>
          <a:sy n="76" d="100"/>
        </p:scale>
        <p:origin x="384" y="56"/>
      </p:cViewPr>
      <p:guideLst/>
    </p:cSldViewPr>
  </p:slideViewPr>
  <p:outlineViewPr>
    <p:cViewPr>
      <p:scale>
        <a:sx n="33" d="100"/>
        <a:sy n="33" d="100"/>
      </p:scale>
      <p:origin x="0" y="-892"/>
    </p:cViewPr>
  </p:outlineViewPr>
  <p:notesTextViewPr>
    <p:cViewPr>
      <p:scale>
        <a:sx n="1" d="1"/>
        <a:sy n="1" d="1"/>
      </p:scale>
      <p:origin x="0" y="0"/>
    </p:cViewPr>
  </p:notesTextViewPr>
  <p:sorterViewPr>
    <p:cViewPr varScale="1">
      <p:scale>
        <a:sx n="100" d="100"/>
        <a:sy n="100" d="100"/>
      </p:scale>
      <p:origin x="0" y="-102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i="1" dirty="0">
                <a:solidFill>
                  <a:schemeClr val="tx1"/>
                </a:solidFill>
              </a:rPr>
              <a:t>Revenue Build Illustration </a:t>
            </a:r>
          </a:p>
        </c:rich>
      </c:tx>
      <c:layout>
        <c:manualLayout>
          <c:xMode val="edge"/>
          <c:yMode val="edge"/>
          <c:x val="0.40460661323845371"/>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Revenue</c:v>
                </c:pt>
              </c:strCache>
            </c:strRef>
          </c:tx>
          <c:spPr>
            <a:ln w="28575" cap="rnd">
              <a:solidFill>
                <a:schemeClr val="accent1"/>
              </a:solidFill>
              <a:round/>
            </a:ln>
            <a:effectLst/>
          </c:spPr>
          <c:marker>
            <c:symbol val="none"/>
          </c:marker>
          <c:cat>
            <c:strRef>
              <c:f>Sheet1!$A$2:$A$15</c:f>
              <c:strCache>
                <c:ptCount val="14"/>
                <c:pt idx="0">
                  <c:v>Year 1</c:v>
                </c:pt>
                <c:pt idx="1">
                  <c:v>Year 2</c:v>
                </c:pt>
                <c:pt idx="2">
                  <c:v>Year 3</c:v>
                </c:pt>
                <c:pt idx="3">
                  <c:v>Year 4</c:v>
                </c:pt>
                <c:pt idx="4">
                  <c:v>Year 5</c:v>
                </c:pt>
                <c:pt idx="5">
                  <c:v>Year 6</c:v>
                </c:pt>
                <c:pt idx="6">
                  <c:v>Year 7</c:v>
                </c:pt>
                <c:pt idx="7">
                  <c:v>Year 8</c:v>
                </c:pt>
                <c:pt idx="8">
                  <c:v>Year 9</c:v>
                </c:pt>
                <c:pt idx="9">
                  <c:v>Year 10</c:v>
                </c:pt>
                <c:pt idx="10">
                  <c:v>Year 11</c:v>
                </c:pt>
                <c:pt idx="11">
                  <c:v>Year 12</c:v>
                </c:pt>
                <c:pt idx="12">
                  <c:v>Year 13</c:v>
                </c:pt>
                <c:pt idx="13">
                  <c:v>Year 14</c:v>
                </c:pt>
              </c:strCache>
            </c:strRef>
          </c:cat>
          <c:val>
            <c:numRef>
              <c:f>Sheet1!$B$2:$B$15</c:f>
              <c:numCache>
                <c:formatCode>General</c:formatCode>
                <c:ptCount val="14"/>
                <c:pt idx="0">
                  <c:v>0.5</c:v>
                </c:pt>
                <c:pt idx="1">
                  <c:v>0.7</c:v>
                </c:pt>
                <c:pt idx="2">
                  <c:v>0.9</c:v>
                </c:pt>
                <c:pt idx="3">
                  <c:v>1.5</c:v>
                </c:pt>
                <c:pt idx="4">
                  <c:v>2.5</c:v>
                </c:pt>
                <c:pt idx="5">
                  <c:v>3.5</c:v>
                </c:pt>
                <c:pt idx="6">
                  <c:v>4</c:v>
                </c:pt>
                <c:pt idx="7">
                  <c:v>4.5</c:v>
                </c:pt>
                <c:pt idx="8">
                  <c:v>4.4000000000000004</c:v>
                </c:pt>
                <c:pt idx="9">
                  <c:v>4.0999999999999996</c:v>
                </c:pt>
                <c:pt idx="10">
                  <c:v>4</c:v>
                </c:pt>
                <c:pt idx="11">
                  <c:v>1</c:v>
                </c:pt>
                <c:pt idx="12">
                  <c:v>0.5</c:v>
                </c:pt>
                <c:pt idx="13">
                  <c:v>0.3</c:v>
                </c:pt>
              </c:numCache>
            </c:numRef>
          </c:val>
          <c:smooth val="0"/>
          <c:extLst>
            <c:ext xmlns:c16="http://schemas.microsoft.com/office/drawing/2014/chart" uri="{C3380CC4-5D6E-409C-BE32-E72D297353CC}">
              <c16:uniqueId val="{00000000-EB59-449F-87B8-A0F51F819C6F}"/>
            </c:ext>
          </c:extLst>
        </c:ser>
        <c:dLbls>
          <c:showLegendKey val="0"/>
          <c:showVal val="0"/>
          <c:showCatName val="0"/>
          <c:showSerName val="0"/>
          <c:showPercent val="0"/>
          <c:showBubbleSize val="0"/>
        </c:dLbls>
        <c:smooth val="0"/>
        <c:axId val="491919312"/>
        <c:axId val="491923152"/>
      </c:lineChart>
      <c:catAx>
        <c:axId val="491919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1923152"/>
        <c:crosses val="autoZero"/>
        <c:auto val="1"/>
        <c:lblAlgn val="ctr"/>
        <c:lblOffset val="100"/>
        <c:noMultiLvlLbl val="0"/>
      </c:catAx>
      <c:valAx>
        <c:axId val="4919231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19193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3A8562-039C-4B89-8EDA-4F5AC947FE60}"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B5BD221C-5EF2-4CF7-AF67-7D50B9EE466B}">
      <dgm:prSet phldrT="[Text]"/>
      <dgm:spPr/>
      <dgm:t>
        <a:bodyPr/>
        <a:lstStyle/>
        <a:p>
          <a:r>
            <a:rPr lang="en-US" dirty="0"/>
            <a:t>Stakeholders</a:t>
          </a:r>
        </a:p>
      </dgm:t>
    </dgm:pt>
    <dgm:pt modelId="{CD533952-87A8-43D8-8DAD-487396A2FB87}" type="parTrans" cxnId="{11CB6D97-94B1-4769-888D-8C8555B95AEA}">
      <dgm:prSet/>
      <dgm:spPr/>
      <dgm:t>
        <a:bodyPr/>
        <a:lstStyle/>
        <a:p>
          <a:endParaRPr lang="en-US"/>
        </a:p>
      </dgm:t>
    </dgm:pt>
    <dgm:pt modelId="{0C4AD42B-673F-4621-B5F4-C6DA6874EE48}" type="sibTrans" cxnId="{11CB6D97-94B1-4769-888D-8C8555B95AEA}">
      <dgm:prSet/>
      <dgm:spPr/>
      <dgm:t>
        <a:bodyPr/>
        <a:lstStyle/>
        <a:p>
          <a:endParaRPr lang="en-US"/>
        </a:p>
      </dgm:t>
    </dgm:pt>
    <dgm:pt modelId="{F3316DCE-A88C-4680-A017-B1177168407D}">
      <dgm:prSet phldrT="[Text]"/>
      <dgm:spPr/>
      <dgm:t>
        <a:bodyPr/>
        <a:lstStyle/>
        <a:p>
          <a:r>
            <a:rPr lang="en-US" dirty="0"/>
            <a:t>Patient</a:t>
          </a:r>
        </a:p>
      </dgm:t>
    </dgm:pt>
    <dgm:pt modelId="{3FAFA9F2-FBB3-45A9-9591-3E22518B5597}" type="parTrans" cxnId="{6D4D10C3-910C-4873-A39C-C6390096C511}">
      <dgm:prSet/>
      <dgm:spPr/>
      <dgm:t>
        <a:bodyPr/>
        <a:lstStyle/>
        <a:p>
          <a:endParaRPr lang="en-US"/>
        </a:p>
      </dgm:t>
    </dgm:pt>
    <dgm:pt modelId="{0FE7348A-EF0C-4FCB-BC23-26C28A44F6E9}" type="sibTrans" cxnId="{6D4D10C3-910C-4873-A39C-C6390096C511}">
      <dgm:prSet/>
      <dgm:spPr/>
      <dgm:t>
        <a:bodyPr/>
        <a:lstStyle/>
        <a:p>
          <a:endParaRPr lang="en-US"/>
        </a:p>
      </dgm:t>
    </dgm:pt>
    <dgm:pt modelId="{8522A4E3-D34E-4287-9512-BF05CDB4A9F7}">
      <dgm:prSet phldrT="[Text]"/>
      <dgm:spPr/>
      <dgm:t>
        <a:bodyPr/>
        <a:lstStyle/>
        <a:p>
          <a:r>
            <a:rPr lang="en-US" dirty="0"/>
            <a:t>Hospital</a:t>
          </a:r>
        </a:p>
      </dgm:t>
    </dgm:pt>
    <dgm:pt modelId="{64F29BA1-C6B8-4869-BD85-E3BBD9561337}" type="parTrans" cxnId="{A0FD1793-B9DF-4BC4-923C-7231AA335BB4}">
      <dgm:prSet/>
      <dgm:spPr/>
      <dgm:t>
        <a:bodyPr/>
        <a:lstStyle/>
        <a:p>
          <a:endParaRPr lang="en-US"/>
        </a:p>
      </dgm:t>
    </dgm:pt>
    <dgm:pt modelId="{8CD65563-0B4A-4F51-A313-A1C075FC8FA8}" type="sibTrans" cxnId="{A0FD1793-B9DF-4BC4-923C-7231AA335BB4}">
      <dgm:prSet/>
      <dgm:spPr/>
      <dgm:t>
        <a:bodyPr/>
        <a:lstStyle/>
        <a:p>
          <a:endParaRPr lang="en-US"/>
        </a:p>
      </dgm:t>
    </dgm:pt>
    <dgm:pt modelId="{FF7B5BB3-3114-494C-AFDA-7E90CD6E28F5}">
      <dgm:prSet phldrT="[Text]"/>
      <dgm:spPr/>
      <dgm:t>
        <a:bodyPr/>
        <a:lstStyle/>
        <a:p>
          <a:r>
            <a:rPr lang="en-US" dirty="0"/>
            <a:t>Nurse</a:t>
          </a:r>
        </a:p>
      </dgm:t>
    </dgm:pt>
    <dgm:pt modelId="{5AD60130-5524-4425-B8E2-347372940929}" type="parTrans" cxnId="{394A3131-A224-474D-9923-8DC43E93266C}">
      <dgm:prSet/>
      <dgm:spPr/>
      <dgm:t>
        <a:bodyPr/>
        <a:lstStyle/>
        <a:p>
          <a:endParaRPr lang="en-US"/>
        </a:p>
      </dgm:t>
    </dgm:pt>
    <dgm:pt modelId="{85F965E1-710C-4FCD-9B86-A064B19EC024}" type="sibTrans" cxnId="{394A3131-A224-474D-9923-8DC43E93266C}">
      <dgm:prSet/>
      <dgm:spPr/>
      <dgm:t>
        <a:bodyPr/>
        <a:lstStyle/>
        <a:p>
          <a:endParaRPr lang="en-US"/>
        </a:p>
      </dgm:t>
    </dgm:pt>
    <dgm:pt modelId="{3857A72A-3F05-45FA-8EBF-857B96571953}">
      <dgm:prSet phldrT="[Text]"/>
      <dgm:spPr/>
      <dgm:t>
        <a:bodyPr/>
        <a:lstStyle/>
        <a:p>
          <a:r>
            <a:rPr lang="en-US" dirty="0"/>
            <a:t>Caregiver</a:t>
          </a:r>
        </a:p>
      </dgm:t>
    </dgm:pt>
    <dgm:pt modelId="{286FCBAC-4538-4031-8CA7-5145AB9C4B94}" type="parTrans" cxnId="{FAF6ADE0-961A-436C-ACAC-7A9A83E4583F}">
      <dgm:prSet/>
      <dgm:spPr/>
      <dgm:t>
        <a:bodyPr/>
        <a:lstStyle/>
        <a:p>
          <a:endParaRPr lang="en-US"/>
        </a:p>
      </dgm:t>
    </dgm:pt>
    <dgm:pt modelId="{72639824-8784-4ADA-8043-B434C0DB0E5D}" type="sibTrans" cxnId="{FAF6ADE0-961A-436C-ACAC-7A9A83E4583F}">
      <dgm:prSet/>
      <dgm:spPr/>
      <dgm:t>
        <a:bodyPr/>
        <a:lstStyle/>
        <a:p>
          <a:endParaRPr lang="en-US"/>
        </a:p>
      </dgm:t>
    </dgm:pt>
    <dgm:pt modelId="{B9D9CC7E-6302-4A9C-A442-00A193ECC23B}">
      <dgm:prSet/>
      <dgm:spPr/>
      <dgm:t>
        <a:bodyPr/>
        <a:lstStyle/>
        <a:p>
          <a:r>
            <a:rPr lang="en-US" dirty="0"/>
            <a:t>GP</a:t>
          </a:r>
        </a:p>
      </dgm:t>
    </dgm:pt>
    <dgm:pt modelId="{23EEC391-97D4-4A85-9D46-257F598F4634}" type="parTrans" cxnId="{350EAEFD-05E4-4AF3-8F41-BB90592FAAEB}">
      <dgm:prSet/>
      <dgm:spPr/>
      <dgm:t>
        <a:bodyPr/>
        <a:lstStyle/>
        <a:p>
          <a:endParaRPr lang="en-US"/>
        </a:p>
      </dgm:t>
    </dgm:pt>
    <dgm:pt modelId="{D4EE8391-9B8B-4178-BD36-9A9202D50D91}" type="sibTrans" cxnId="{350EAEFD-05E4-4AF3-8F41-BB90592FAAEB}">
      <dgm:prSet/>
      <dgm:spPr/>
      <dgm:t>
        <a:bodyPr/>
        <a:lstStyle/>
        <a:p>
          <a:endParaRPr lang="en-US"/>
        </a:p>
      </dgm:t>
    </dgm:pt>
    <dgm:pt modelId="{4963A5BB-8937-477F-97BD-72E842DBE821}">
      <dgm:prSet/>
      <dgm:spPr/>
      <dgm:t>
        <a:bodyPr/>
        <a:lstStyle/>
        <a:p>
          <a:r>
            <a:rPr lang="en-US" dirty="0"/>
            <a:t>Payor / Ins Company</a:t>
          </a:r>
        </a:p>
      </dgm:t>
    </dgm:pt>
    <dgm:pt modelId="{7D087A9E-5310-403C-8584-A8F1075BD4C5}" type="parTrans" cxnId="{9DE6E734-DB5B-451E-9DDE-CE8F895DFB3B}">
      <dgm:prSet/>
      <dgm:spPr/>
      <dgm:t>
        <a:bodyPr/>
        <a:lstStyle/>
        <a:p>
          <a:endParaRPr lang="en-US"/>
        </a:p>
      </dgm:t>
    </dgm:pt>
    <dgm:pt modelId="{94599F36-1A26-4E52-94D0-D5D0C6C4DD85}" type="sibTrans" cxnId="{9DE6E734-DB5B-451E-9DDE-CE8F895DFB3B}">
      <dgm:prSet/>
      <dgm:spPr/>
      <dgm:t>
        <a:bodyPr/>
        <a:lstStyle/>
        <a:p>
          <a:endParaRPr lang="en-US"/>
        </a:p>
      </dgm:t>
    </dgm:pt>
    <dgm:pt modelId="{8D261DAA-AE9C-4B89-BBB9-D7C1BD46F0CF}">
      <dgm:prSet/>
      <dgm:spPr/>
      <dgm:t>
        <a:bodyPr/>
        <a:lstStyle/>
        <a:p>
          <a:r>
            <a:rPr lang="en-US" dirty="0"/>
            <a:t>Specialist</a:t>
          </a:r>
        </a:p>
      </dgm:t>
    </dgm:pt>
    <dgm:pt modelId="{412B27B4-B7BC-4790-B08E-809C54DBB155}" type="parTrans" cxnId="{772922EA-032D-4B78-A812-A8EA9BDA5954}">
      <dgm:prSet/>
      <dgm:spPr/>
      <dgm:t>
        <a:bodyPr/>
        <a:lstStyle/>
        <a:p>
          <a:endParaRPr lang="en-US"/>
        </a:p>
      </dgm:t>
    </dgm:pt>
    <dgm:pt modelId="{6AE6C252-DDCC-4F39-895C-00D70412047E}" type="sibTrans" cxnId="{772922EA-032D-4B78-A812-A8EA9BDA5954}">
      <dgm:prSet/>
      <dgm:spPr/>
      <dgm:t>
        <a:bodyPr/>
        <a:lstStyle/>
        <a:p>
          <a:endParaRPr lang="en-US"/>
        </a:p>
      </dgm:t>
    </dgm:pt>
    <dgm:pt modelId="{5BD78097-C37D-4C7F-9813-76742C8F6EF7}">
      <dgm:prSet/>
      <dgm:spPr/>
      <dgm:t>
        <a:bodyPr/>
        <a:lstStyle/>
        <a:p>
          <a:r>
            <a:rPr lang="en-US" dirty="0"/>
            <a:t>Lab </a:t>
          </a:r>
        </a:p>
      </dgm:t>
    </dgm:pt>
    <dgm:pt modelId="{3B081A2B-F69A-49D1-A25D-98267F8B6570}" type="parTrans" cxnId="{BD1F2CBA-6C86-4213-9952-BA4C371935B8}">
      <dgm:prSet/>
      <dgm:spPr/>
      <dgm:t>
        <a:bodyPr/>
        <a:lstStyle/>
        <a:p>
          <a:endParaRPr lang="en-US"/>
        </a:p>
      </dgm:t>
    </dgm:pt>
    <dgm:pt modelId="{128C7532-7E04-4C30-ACD1-4C49EB5DC461}" type="sibTrans" cxnId="{BD1F2CBA-6C86-4213-9952-BA4C371935B8}">
      <dgm:prSet/>
      <dgm:spPr/>
      <dgm:t>
        <a:bodyPr/>
        <a:lstStyle/>
        <a:p>
          <a:endParaRPr lang="en-US"/>
        </a:p>
      </dgm:t>
    </dgm:pt>
    <dgm:pt modelId="{21B42656-DFA0-4B51-992D-E661A516561B}">
      <dgm:prSet/>
      <dgm:spPr/>
      <dgm:t>
        <a:bodyPr/>
        <a:lstStyle/>
        <a:p>
          <a:r>
            <a:rPr lang="en-US" dirty="0"/>
            <a:t>Advocacy organization</a:t>
          </a:r>
        </a:p>
      </dgm:t>
    </dgm:pt>
    <dgm:pt modelId="{BAC2E8EA-711D-49D5-A267-3424E68D78F4}" type="parTrans" cxnId="{645433C6-ACA6-4710-A91B-A0C09B441FC7}">
      <dgm:prSet/>
      <dgm:spPr/>
      <dgm:t>
        <a:bodyPr/>
        <a:lstStyle/>
        <a:p>
          <a:endParaRPr lang="en-US"/>
        </a:p>
      </dgm:t>
    </dgm:pt>
    <dgm:pt modelId="{3591DA92-0A28-41E9-B7C8-B5BB0BB60D25}" type="sibTrans" cxnId="{645433C6-ACA6-4710-A91B-A0C09B441FC7}">
      <dgm:prSet/>
      <dgm:spPr/>
      <dgm:t>
        <a:bodyPr/>
        <a:lstStyle/>
        <a:p>
          <a:endParaRPr lang="en-US"/>
        </a:p>
      </dgm:t>
    </dgm:pt>
    <dgm:pt modelId="{8FFA8A3D-8E31-40A6-970C-FAB8F5A5E821}">
      <dgm:prSet/>
      <dgm:spPr/>
      <dgm:t>
        <a:bodyPr/>
        <a:lstStyle/>
        <a:p>
          <a:r>
            <a:rPr lang="en-US" dirty="0"/>
            <a:t>Government</a:t>
          </a:r>
        </a:p>
      </dgm:t>
    </dgm:pt>
    <dgm:pt modelId="{0A5739D5-1D8F-417D-84ED-55947F3FF174}" type="parTrans" cxnId="{33895A2E-52FA-4CA4-9AAD-1C09BD39CC8F}">
      <dgm:prSet/>
      <dgm:spPr/>
      <dgm:t>
        <a:bodyPr/>
        <a:lstStyle/>
        <a:p>
          <a:endParaRPr lang="en-US"/>
        </a:p>
      </dgm:t>
    </dgm:pt>
    <dgm:pt modelId="{58E3729A-33B1-492A-98E6-D6C0AAF380EB}" type="sibTrans" cxnId="{33895A2E-52FA-4CA4-9AAD-1C09BD39CC8F}">
      <dgm:prSet/>
      <dgm:spPr/>
      <dgm:t>
        <a:bodyPr/>
        <a:lstStyle/>
        <a:p>
          <a:endParaRPr lang="en-US"/>
        </a:p>
      </dgm:t>
    </dgm:pt>
    <dgm:pt modelId="{B8C51A4A-4702-4451-B5F8-79FAF75FE254}" type="pres">
      <dgm:prSet presAssocID="{8B3A8562-039C-4B89-8EDA-4F5AC947FE60}" presName="Name0" presStyleCnt="0">
        <dgm:presLayoutVars>
          <dgm:chMax val="1"/>
          <dgm:dir/>
          <dgm:animLvl val="ctr"/>
          <dgm:resizeHandles val="exact"/>
        </dgm:presLayoutVars>
      </dgm:prSet>
      <dgm:spPr/>
    </dgm:pt>
    <dgm:pt modelId="{48057C4E-2B77-43F1-8765-1E2B49E7C85F}" type="pres">
      <dgm:prSet presAssocID="{B5BD221C-5EF2-4CF7-AF67-7D50B9EE466B}" presName="centerShape" presStyleLbl="node0" presStyleIdx="0" presStyleCnt="1"/>
      <dgm:spPr/>
    </dgm:pt>
    <dgm:pt modelId="{3F45D1C2-4760-4383-8AE7-B958B1577143}" type="pres">
      <dgm:prSet presAssocID="{F3316DCE-A88C-4680-A017-B1177168407D}" presName="node" presStyleLbl="node1" presStyleIdx="0" presStyleCnt="10">
        <dgm:presLayoutVars>
          <dgm:bulletEnabled val="1"/>
        </dgm:presLayoutVars>
      </dgm:prSet>
      <dgm:spPr/>
    </dgm:pt>
    <dgm:pt modelId="{7966478D-9608-4AD5-8E61-5FA0833218F2}" type="pres">
      <dgm:prSet presAssocID="{F3316DCE-A88C-4680-A017-B1177168407D}" presName="dummy" presStyleCnt="0"/>
      <dgm:spPr/>
    </dgm:pt>
    <dgm:pt modelId="{4CCD740E-0EE4-41EE-85CC-9A58AEC19C94}" type="pres">
      <dgm:prSet presAssocID="{0FE7348A-EF0C-4FCB-BC23-26C28A44F6E9}" presName="sibTrans" presStyleLbl="sibTrans2D1" presStyleIdx="0" presStyleCnt="10"/>
      <dgm:spPr/>
    </dgm:pt>
    <dgm:pt modelId="{531D1AB0-C100-42FC-9F95-2E09295A2D72}" type="pres">
      <dgm:prSet presAssocID="{B9D9CC7E-6302-4A9C-A442-00A193ECC23B}" presName="node" presStyleLbl="node1" presStyleIdx="1" presStyleCnt="10">
        <dgm:presLayoutVars>
          <dgm:bulletEnabled val="1"/>
        </dgm:presLayoutVars>
      </dgm:prSet>
      <dgm:spPr/>
    </dgm:pt>
    <dgm:pt modelId="{BD8579A7-F4C8-4D4A-894D-D9EF6D4607D9}" type="pres">
      <dgm:prSet presAssocID="{B9D9CC7E-6302-4A9C-A442-00A193ECC23B}" presName="dummy" presStyleCnt="0"/>
      <dgm:spPr/>
    </dgm:pt>
    <dgm:pt modelId="{CF2ADEB7-771C-4A43-BBBA-21E13F3229B8}" type="pres">
      <dgm:prSet presAssocID="{D4EE8391-9B8B-4178-BD36-9A9202D50D91}" presName="sibTrans" presStyleLbl="sibTrans2D1" presStyleIdx="1" presStyleCnt="10"/>
      <dgm:spPr/>
    </dgm:pt>
    <dgm:pt modelId="{41129D99-7C7F-4663-B687-C4BBA5F9FDFD}" type="pres">
      <dgm:prSet presAssocID="{8D261DAA-AE9C-4B89-BBB9-D7C1BD46F0CF}" presName="node" presStyleLbl="node1" presStyleIdx="2" presStyleCnt="10">
        <dgm:presLayoutVars>
          <dgm:bulletEnabled val="1"/>
        </dgm:presLayoutVars>
      </dgm:prSet>
      <dgm:spPr/>
    </dgm:pt>
    <dgm:pt modelId="{0FE7E383-FA00-49E0-90DC-9A58536522D2}" type="pres">
      <dgm:prSet presAssocID="{8D261DAA-AE9C-4B89-BBB9-D7C1BD46F0CF}" presName="dummy" presStyleCnt="0"/>
      <dgm:spPr/>
    </dgm:pt>
    <dgm:pt modelId="{6E17D88C-2D6F-4495-B887-245395BAD572}" type="pres">
      <dgm:prSet presAssocID="{6AE6C252-DDCC-4F39-895C-00D70412047E}" presName="sibTrans" presStyleLbl="sibTrans2D1" presStyleIdx="2" presStyleCnt="10"/>
      <dgm:spPr/>
    </dgm:pt>
    <dgm:pt modelId="{393A5D88-93B6-4DD0-BCD2-ED4762E2C757}" type="pres">
      <dgm:prSet presAssocID="{5BD78097-C37D-4C7F-9813-76742C8F6EF7}" presName="node" presStyleLbl="node1" presStyleIdx="3" presStyleCnt="10">
        <dgm:presLayoutVars>
          <dgm:bulletEnabled val="1"/>
        </dgm:presLayoutVars>
      </dgm:prSet>
      <dgm:spPr/>
    </dgm:pt>
    <dgm:pt modelId="{3A563226-A6F5-4022-AE6B-5523785B6203}" type="pres">
      <dgm:prSet presAssocID="{5BD78097-C37D-4C7F-9813-76742C8F6EF7}" presName="dummy" presStyleCnt="0"/>
      <dgm:spPr/>
    </dgm:pt>
    <dgm:pt modelId="{1113C84D-E71E-479B-8662-61AE0F5347A6}" type="pres">
      <dgm:prSet presAssocID="{128C7532-7E04-4C30-ACD1-4C49EB5DC461}" presName="sibTrans" presStyleLbl="sibTrans2D1" presStyleIdx="3" presStyleCnt="10"/>
      <dgm:spPr/>
    </dgm:pt>
    <dgm:pt modelId="{99B29F1A-A599-4A1A-A81D-F2819A435801}" type="pres">
      <dgm:prSet presAssocID="{21B42656-DFA0-4B51-992D-E661A516561B}" presName="node" presStyleLbl="node1" presStyleIdx="4" presStyleCnt="10">
        <dgm:presLayoutVars>
          <dgm:bulletEnabled val="1"/>
        </dgm:presLayoutVars>
      </dgm:prSet>
      <dgm:spPr/>
    </dgm:pt>
    <dgm:pt modelId="{13B4F9B7-0414-44C7-9874-C94BB1F08F6B}" type="pres">
      <dgm:prSet presAssocID="{21B42656-DFA0-4B51-992D-E661A516561B}" presName="dummy" presStyleCnt="0"/>
      <dgm:spPr/>
    </dgm:pt>
    <dgm:pt modelId="{D1AD5E4D-651A-455D-8F00-8B0E787FE1FF}" type="pres">
      <dgm:prSet presAssocID="{3591DA92-0A28-41E9-B7C8-B5BB0BB60D25}" presName="sibTrans" presStyleLbl="sibTrans2D1" presStyleIdx="4" presStyleCnt="10"/>
      <dgm:spPr/>
    </dgm:pt>
    <dgm:pt modelId="{9E2C9363-26CA-484F-8799-F519B8D11A28}" type="pres">
      <dgm:prSet presAssocID="{8FFA8A3D-8E31-40A6-970C-FAB8F5A5E821}" presName="node" presStyleLbl="node1" presStyleIdx="5" presStyleCnt="10">
        <dgm:presLayoutVars>
          <dgm:bulletEnabled val="1"/>
        </dgm:presLayoutVars>
      </dgm:prSet>
      <dgm:spPr/>
    </dgm:pt>
    <dgm:pt modelId="{3EEA32B7-EE65-45DD-97F6-A3831C06EBF8}" type="pres">
      <dgm:prSet presAssocID="{8FFA8A3D-8E31-40A6-970C-FAB8F5A5E821}" presName="dummy" presStyleCnt="0"/>
      <dgm:spPr/>
    </dgm:pt>
    <dgm:pt modelId="{22E341A8-8753-423F-8821-12A962831DB0}" type="pres">
      <dgm:prSet presAssocID="{58E3729A-33B1-492A-98E6-D6C0AAF380EB}" presName="sibTrans" presStyleLbl="sibTrans2D1" presStyleIdx="5" presStyleCnt="10"/>
      <dgm:spPr/>
    </dgm:pt>
    <dgm:pt modelId="{6C85EC6E-5FB7-4F96-8ECB-7356BC3D637D}" type="pres">
      <dgm:prSet presAssocID="{8522A4E3-D34E-4287-9512-BF05CDB4A9F7}" presName="node" presStyleLbl="node1" presStyleIdx="6" presStyleCnt="10">
        <dgm:presLayoutVars>
          <dgm:bulletEnabled val="1"/>
        </dgm:presLayoutVars>
      </dgm:prSet>
      <dgm:spPr/>
    </dgm:pt>
    <dgm:pt modelId="{D4063675-29B8-4C13-8DBB-1F6417100E22}" type="pres">
      <dgm:prSet presAssocID="{8522A4E3-D34E-4287-9512-BF05CDB4A9F7}" presName="dummy" presStyleCnt="0"/>
      <dgm:spPr/>
    </dgm:pt>
    <dgm:pt modelId="{48F82F02-2E08-4F8B-AA01-C4C6F43A645C}" type="pres">
      <dgm:prSet presAssocID="{8CD65563-0B4A-4F51-A313-A1C075FC8FA8}" presName="sibTrans" presStyleLbl="sibTrans2D1" presStyleIdx="6" presStyleCnt="10"/>
      <dgm:spPr/>
    </dgm:pt>
    <dgm:pt modelId="{2A801940-162D-47CC-B5BE-86FD0EE8A3CF}" type="pres">
      <dgm:prSet presAssocID="{4963A5BB-8937-477F-97BD-72E842DBE821}" presName="node" presStyleLbl="node1" presStyleIdx="7" presStyleCnt="10">
        <dgm:presLayoutVars>
          <dgm:bulletEnabled val="1"/>
        </dgm:presLayoutVars>
      </dgm:prSet>
      <dgm:spPr/>
    </dgm:pt>
    <dgm:pt modelId="{C5E805AD-A281-488D-A299-822AAC4EEA25}" type="pres">
      <dgm:prSet presAssocID="{4963A5BB-8937-477F-97BD-72E842DBE821}" presName="dummy" presStyleCnt="0"/>
      <dgm:spPr/>
    </dgm:pt>
    <dgm:pt modelId="{F6E31654-84AB-47F6-A38F-FBC2D1A9F9DD}" type="pres">
      <dgm:prSet presAssocID="{94599F36-1A26-4E52-94D0-D5D0C6C4DD85}" presName="sibTrans" presStyleLbl="sibTrans2D1" presStyleIdx="7" presStyleCnt="10"/>
      <dgm:spPr/>
    </dgm:pt>
    <dgm:pt modelId="{1668A220-D67D-45EF-9E91-05B358CDDE4A}" type="pres">
      <dgm:prSet presAssocID="{FF7B5BB3-3114-494C-AFDA-7E90CD6E28F5}" presName="node" presStyleLbl="node1" presStyleIdx="8" presStyleCnt="10">
        <dgm:presLayoutVars>
          <dgm:bulletEnabled val="1"/>
        </dgm:presLayoutVars>
      </dgm:prSet>
      <dgm:spPr/>
    </dgm:pt>
    <dgm:pt modelId="{7AAFD475-3994-49D6-A58E-E06555EADF1D}" type="pres">
      <dgm:prSet presAssocID="{FF7B5BB3-3114-494C-AFDA-7E90CD6E28F5}" presName="dummy" presStyleCnt="0"/>
      <dgm:spPr/>
    </dgm:pt>
    <dgm:pt modelId="{4F236F8F-D411-4413-8694-7C8717D841E5}" type="pres">
      <dgm:prSet presAssocID="{85F965E1-710C-4FCD-9B86-A064B19EC024}" presName="sibTrans" presStyleLbl="sibTrans2D1" presStyleIdx="8" presStyleCnt="10"/>
      <dgm:spPr/>
    </dgm:pt>
    <dgm:pt modelId="{A71B0320-0700-48BA-AFA2-EC80397E0AF4}" type="pres">
      <dgm:prSet presAssocID="{3857A72A-3F05-45FA-8EBF-857B96571953}" presName="node" presStyleLbl="node1" presStyleIdx="9" presStyleCnt="10">
        <dgm:presLayoutVars>
          <dgm:bulletEnabled val="1"/>
        </dgm:presLayoutVars>
      </dgm:prSet>
      <dgm:spPr/>
    </dgm:pt>
    <dgm:pt modelId="{F8FBAD6C-C521-4220-824C-C1FBB4BCE873}" type="pres">
      <dgm:prSet presAssocID="{3857A72A-3F05-45FA-8EBF-857B96571953}" presName="dummy" presStyleCnt="0"/>
      <dgm:spPr/>
    </dgm:pt>
    <dgm:pt modelId="{EA957A40-34DC-4555-856E-DCD416C04B13}" type="pres">
      <dgm:prSet presAssocID="{72639824-8784-4ADA-8043-B434C0DB0E5D}" presName="sibTrans" presStyleLbl="sibTrans2D1" presStyleIdx="9" presStyleCnt="10"/>
      <dgm:spPr/>
    </dgm:pt>
  </dgm:ptLst>
  <dgm:cxnLst>
    <dgm:cxn modelId="{7C10F006-AB09-4421-9604-6C43F8856AEA}" type="presOf" srcId="{5BD78097-C37D-4C7F-9813-76742C8F6EF7}" destId="{393A5D88-93B6-4DD0-BCD2-ED4762E2C757}" srcOrd="0" destOrd="0" presId="urn:microsoft.com/office/officeart/2005/8/layout/radial6"/>
    <dgm:cxn modelId="{790C580D-FAA9-4D63-837A-892746350ED7}" type="presOf" srcId="{3857A72A-3F05-45FA-8EBF-857B96571953}" destId="{A71B0320-0700-48BA-AFA2-EC80397E0AF4}" srcOrd="0" destOrd="0" presId="urn:microsoft.com/office/officeart/2005/8/layout/radial6"/>
    <dgm:cxn modelId="{537B3315-3007-4222-A7DE-085EC7497DC8}" type="presOf" srcId="{21B42656-DFA0-4B51-992D-E661A516561B}" destId="{99B29F1A-A599-4A1A-A81D-F2819A435801}" srcOrd="0" destOrd="0" presId="urn:microsoft.com/office/officeart/2005/8/layout/radial6"/>
    <dgm:cxn modelId="{33895A2E-52FA-4CA4-9AAD-1C09BD39CC8F}" srcId="{B5BD221C-5EF2-4CF7-AF67-7D50B9EE466B}" destId="{8FFA8A3D-8E31-40A6-970C-FAB8F5A5E821}" srcOrd="5" destOrd="0" parTransId="{0A5739D5-1D8F-417D-84ED-55947F3FF174}" sibTransId="{58E3729A-33B1-492A-98E6-D6C0AAF380EB}"/>
    <dgm:cxn modelId="{394A3131-A224-474D-9923-8DC43E93266C}" srcId="{B5BD221C-5EF2-4CF7-AF67-7D50B9EE466B}" destId="{FF7B5BB3-3114-494C-AFDA-7E90CD6E28F5}" srcOrd="8" destOrd="0" parTransId="{5AD60130-5524-4425-B8E2-347372940929}" sibTransId="{85F965E1-710C-4FCD-9B86-A064B19EC024}"/>
    <dgm:cxn modelId="{9DE6E734-DB5B-451E-9DDE-CE8F895DFB3B}" srcId="{B5BD221C-5EF2-4CF7-AF67-7D50B9EE466B}" destId="{4963A5BB-8937-477F-97BD-72E842DBE821}" srcOrd="7" destOrd="0" parTransId="{7D087A9E-5310-403C-8584-A8F1075BD4C5}" sibTransId="{94599F36-1A26-4E52-94D0-D5D0C6C4DD85}"/>
    <dgm:cxn modelId="{6439703A-9E46-43AA-9A08-18157FD91505}" type="presOf" srcId="{D4EE8391-9B8B-4178-BD36-9A9202D50D91}" destId="{CF2ADEB7-771C-4A43-BBBA-21E13F3229B8}" srcOrd="0" destOrd="0" presId="urn:microsoft.com/office/officeart/2005/8/layout/radial6"/>
    <dgm:cxn modelId="{C128BA5E-BAFF-4380-A946-37BA5EA29A44}" type="presOf" srcId="{6AE6C252-DDCC-4F39-895C-00D70412047E}" destId="{6E17D88C-2D6F-4495-B887-245395BAD572}" srcOrd="0" destOrd="0" presId="urn:microsoft.com/office/officeart/2005/8/layout/radial6"/>
    <dgm:cxn modelId="{29673B48-370E-4FF3-A043-969554705465}" type="presOf" srcId="{4963A5BB-8937-477F-97BD-72E842DBE821}" destId="{2A801940-162D-47CC-B5BE-86FD0EE8A3CF}" srcOrd="0" destOrd="0" presId="urn:microsoft.com/office/officeart/2005/8/layout/radial6"/>
    <dgm:cxn modelId="{3CD89F68-F72B-416E-A776-CE307E420EAC}" type="presOf" srcId="{85F965E1-710C-4FCD-9B86-A064B19EC024}" destId="{4F236F8F-D411-4413-8694-7C8717D841E5}" srcOrd="0" destOrd="0" presId="urn:microsoft.com/office/officeart/2005/8/layout/radial6"/>
    <dgm:cxn modelId="{10AAFD4A-77F0-40D5-A60B-4CF062032D90}" type="presOf" srcId="{B9D9CC7E-6302-4A9C-A442-00A193ECC23B}" destId="{531D1AB0-C100-42FC-9F95-2E09295A2D72}" srcOrd="0" destOrd="0" presId="urn:microsoft.com/office/officeart/2005/8/layout/radial6"/>
    <dgm:cxn modelId="{40B57051-0DAD-4A40-A077-6F61F1C5331F}" type="presOf" srcId="{F3316DCE-A88C-4680-A017-B1177168407D}" destId="{3F45D1C2-4760-4383-8AE7-B958B1577143}" srcOrd="0" destOrd="0" presId="urn:microsoft.com/office/officeart/2005/8/layout/radial6"/>
    <dgm:cxn modelId="{B609DC71-E60F-4269-8D24-DCF0C607B3AF}" type="presOf" srcId="{8FFA8A3D-8E31-40A6-970C-FAB8F5A5E821}" destId="{9E2C9363-26CA-484F-8799-F519B8D11A28}" srcOrd="0" destOrd="0" presId="urn:microsoft.com/office/officeart/2005/8/layout/radial6"/>
    <dgm:cxn modelId="{B5F43873-6948-4D22-A141-31715DB54776}" type="presOf" srcId="{8CD65563-0B4A-4F51-A313-A1C075FC8FA8}" destId="{48F82F02-2E08-4F8B-AA01-C4C6F43A645C}" srcOrd="0" destOrd="0" presId="urn:microsoft.com/office/officeart/2005/8/layout/radial6"/>
    <dgm:cxn modelId="{36271B74-45C2-49D0-A59B-F0AB2C28E9AC}" type="presOf" srcId="{8522A4E3-D34E-4287-9512-BF05CDB4A9F7}" destId="{6C85EC6E-5FB7-4F96-8ECB-7356BC3D637D}" srcOrd="0" destOrd="0" presId="urn:microsoft.com/office/officeart/2005/8/layout/radial6"/>
    <dgm:cxn modelId="{8C84CB75-67C5-42C2-9821-60C57375B47B}" type="presOf" srcId="{58E3729A-33B1-492A-98E6-D6C0AAF380EB}" destId="{22E341A8-8753-423F-8821-12A962831DB0}" srcOrd="0" destOrd="0" presId="urn:microsoft.com/office/officeart/2005/8/layout/radial6"/>
    <dgm:cxn modelId="{FCBD9985-4272-4C33-B715-A9FC490C31FD}" type="presOf" srcId="{FF7B5BB3-3114-494C-AFDA-7E90CD6E28F5}" destId="{1668A220-D67D-45EF-9E91-05B358CDDE4A}" srcOrd="0" destOrd="0" presId="urn:microsoft.com/office/officeart/2005/8/layout/radial6"/>
    <dgm:cxn modelId="{A0FD1793-B9DF-4BC4-923C-7231AA335BB4}" srcId="{B5BD221C-5EF2-4CF7-AF67-7D50B9EE466B}" destId="{8522A4E3-D34E-4287-9512-BF05CDB4A9F7}" srcOrd="6" destOrd="0" parTransId="{64F29BA1-C6B8-4869-BD85-E3BBD9561337}" sibTransId="{8CD65563-0B4A-4F51-A313-A1C075FC8FA8}"/>
    <dgm:cxn modelId="{11CB6D97-94B1-4769-888D-8C8555B95AEA}" srcId="{8B3A8562-039C-4B89-8EDA-4F5AC947FE60}" destId="{B5BD221C-5EF2-4CF7-AF67-7D50B9EE466B}" srcOrd="0" destOrd="0" parTransId="{CD533952-87A8-43D8-8DAD-487396A2FB87}" sibTransId="{0C4AD42B-673F-4621-B5F4-C6DA6874EE48}"/>
    <dgm:cxn modelId="{2051E5A0-958C-49AC-9A87-F4FB2B2A8040}" type="presOf" srcId="{72639824-8784-4ADA-8043-B434C0DB0E5D}" destId="{EA957A40-34DC-4555-856E-DCD416C04B13}" srcOrd="0" destOrd="0" presId="urn:microsoft.com/office/officeart/2005/8/layout/radial6"/>
    <dgm:cxn modelId="{9CFFCCAF-E686-4C80-AB76-0BE78941C2D6}" type="presOf" srcId="{94599F36-1A26-4E52-94D0-D5D0C6C4DD85}" destId="{F6E31654-84AB-47F6-A38F-FBC2D1A9F9DD}" srcOrd="0" destOrd="0" presId="urn:microsoft.com/office/officeart/2005/8/layout/radial6"/>
    <dgm:cxn modelId="{BD1F2CBA-6C86-4213-9952-BA4C371935B8}" srcId="{B5BD221C-5EF2-4CF7-AF67-7D50B9EE466B}" destId="{5BD78097-C37D-4C7F-9813-76742C8F6EF7}" srcOrd="3" destOrd="0" parTransId="{3B081A2B-F69A-49D1-A25D-98267F8B6570}" sibTransId="{128C7532-7E04-4C30-ACD1-4C49EB5DC461}"/>
    <dgm:cxn modelId="{02D058C2-216B-4E5F-8399-55A88290FDB4}" type="presOf" srcId="{8B3A8562-039C-4B89-8EDA-4F5AC947FE60}" destId="{B8C51A4A-4702-4451-B5F8-79FAF75FE254}" srcOrd="0" destOrd="0" presId="urn:microsoft.com/office/officeart/2005/8/layout/radial6"/>
    <dgm:cxn modelId="{6D4D10C3-910C-4873-A39C-C6390096C511}" srcId="{B5BD221C-5EF2-4CF7-AF67-7D50B9EE466B}" destId="{F3316DCE-A88C-4680-A017-B1177168407D}" srcOrd="0" destOrd="0" parTransId="{3FAFA9F2-FBB3-45A9-9591-3E22518B5597}" sibTransId="{0FE7348A-EF0C-4FCB-BC23-26C28A44F6E9}"/>
    <dgm:cxn modelId="{645433C6-ACA6-4710-A91B-A0C09B441FC7}" srcId="{B5BD221C-5EF2-4CF7-AF67-7D50B9EE466B}" destId="{21B42656-DFA0-4B51-992D-E661A516561B}" srcOrd="4" destOrd="0" parTransId="{BAC2E8EA-711D-49D5-A267-3424E68D78F4}" sibTransId="{3591DA92-0A28-41E9-B7C8-B5BB0BB60D25}"/>
    <dgm:cxn modelId="{9F270CD7-8FF4-48B4-9B13-CA3D9B096E1A}" type="presOf" srcId="{8D261DAA-AE9C-4B89-BBB9-D7C1BD46F0CF}" destId="{41129D99-7C7F-4663-B687-C4BBA5F9FDFD}" srcOrd="0" destOrd="0" presId="urn:microsoft.com/office/officeart/2005/8/layout/radial6"/>
    <dgm:cxn modelId="{FAF6ADE0-961A-436C-ACAC-7A9A83E4583F}" srcId="{B5BD221C-5EF2-4CF7-AF67-7D50B9EE466B}" destId="{3857A72A-3F05-45FA-8EBF-857B96571953}" srcOrd="9" destOrd="0" parTransId="{286FCBAC-4538-4031-8CA7-5145AB9C4B94}" sibTransId="{72639824-8784-4ADA-8043-B434C0DB0E5D}"/>
    <dgm:cxn modelId="{4BE74AE7-FD9B-4D31-82F9-DD0E3F529A31}" type="presOf" srcId="{128C7532-7E04-4C30-ACD1-4C49EB5DC461}" destId="{1113C84D-E71E-479B-8662-61AE0F5347A6}" srcOrd="0" destOrd="0" presId="urn:microsoft.com/office/officeart/2005/8/layout/radial6"/>
    <dgm:cxn modelId="{772922EA-032D-4B78-A812-A8EA9BDA5954}" srcId="{B5BD221C-5EF2-4CF7-AF67-7D50B9EE466B}" destId="{8D261DAA-AE9C-4B89-BBB9-D7C1BD46F0CF}" srcOrd="2" destOrd="0" parTransId="{412B27B4-B7BC-4790-B08E-809C54DBB155}" sibTransId="{6AE6C252-DDCC-4F39-895C-00D70412047E}"/>
    <dgm:cxn modelId="{C38D42EC-7603-4321-8563-EBF2FFDF9D43}" type="presOf" srcId="{B5BD221C-5EF2-4CF7-AF67-7D50B9EE466B}" destId="{48057C4E-2B77-43F1-8765-1E2B49E7C85F}" srcOrd="0" destOrd="0" presId="urn:microsoft.com/office/officeart/2005/8/layout/radial6"/>
    <dgm:cxn modelId="{5C203DF2-CD5B-4B1F-A011-A5A5241099D9}" type="presOf" srcId="{0FE7348A-EF0C-4FCB-BC23-26C28A44F6E9}" destId="{4CCD740E-0EE4-41EE-85CC-9A58AEC19C94}" srcOrd="0" destOrd="0" presId="urn:microsoft.com/office/officeart/2005/8/layout/radial6"/>
    <dgm:cxn modelId="{067991F6-BEAA-4D87-BA1F-ADE72225E486}" type="presOf" srcId="{3591DA92-0A28-41E9-B7C8-B5BB0BB60D25}" destId="{D1AD5E4D-651A-455D-8F00-8B0E787FE1FF}" srcOrd="0" destOrd="0" presId="urn:microsoft.com/office/officeart/2005/8/layout/radial6"/>
    <dgm:cxn modelId="{350EAEFD-05E4-4AF3-8F41-BB90592FAAEB}" srcId="{B5BD221C-5EF2-4CF7-AF67-7D50B9EE466B}" destId="{B9D9CC7E-6302-4A9C-A442-00A193ECC23B}" srcOrd="1" destOrd="0" parTransId="{23EEC391-97D4-4A85-9D46-257F598F4634}" sibTransId="{D4EE8391-9B8B-4178-BD36-9A9202D50D91}"/>
    <dgm:cxn modelId="{DB2384BB-C703-4D25-806F-B469C2593C6A}" type="presParOf" srcId="{B8C51A4A-4702-4451-B5F8-79FAF75FE254}" destId="{48057C4E-2B77-43F1-8765-1E2B49E7C85F}" srcOrd="0" destOrd="0" presId="urn:microsoft.com/office/officeart/2005/8/layout/radial6"/>
    <dgm:cxn modelId="{864EDB2C-F46B-4D78-A8BB-D6B32B94628D}" type="presParOf" srcId="{B8C51A4A-4702-4451-B5F8-79FAF75FE254}" destId="{3F45D1C2-4760-4383-8AE7-B958B1577143}" srcOrd="1" destOrd="0" presId="urn:microsoft.com/office/officeart/2005/8/layout/radial6"/>
    <dgm:cxn modelId="{651419A1-E472-408E-8945-8134F7758D85}" type="presParOf" srcId="{B8C51A4A-4702-4451-B5F8-79FAF75FE254}" destId="{7966478D-9608-4AD5-8E61-5FA0833218F2}" srcOrd="2" destOrd="0" presId="urn:microsoft.com/office/officeart/2005/8/layout/radial6"/>
    <dgm:cxn modelId="{5DCB9A64-3DCB-4F92-9DE9-7DCC7E1FC024}" type="presParOf" srcId="{B8C51A4A-4702-4451-B5F8-79FAF75FE254}" destId="{4CCD740E-0EE4-41EE-85CC-9A58AEC19C94}" srcOrd="3" destOrd="0" presId="urn:microsoft.com/office/officeart/2005/8/layout/radial6"/>
    <dgm:cxn modelId="{C0F69E68-5010-4796-A12B-5797C12F6D60}" type="presParOf" srcId="{B8C51A4A-4702-4451-B5F8-79FAF75FE254}" destId="{531D1AB0-C100-42FC-9F95-2E09295A2D72}" srcOrd="4" destOrd="0" presId="urn:microsoft.com/office/officeart/2005/8/layout/radial6"/>
    <dgm:cxn modelId="{6CCC494D-7329-4D1A-82D9-45B87EF3103E}" type="presParOf" srcId="{B8C51A4A-4702-4451-B5F8-79FAF75FE254}" destId="{BD8579A7-F4C8-4D4A-894D-D9EF6D4607D9}" srcOrd="5" destOrd="0" presId="urn:microsoft.com/office/officeart/2005/8/layout/radial6"/>
    <dgm:cxn modelId="{2F5BA505-B13E-47CE-A7F8-BCC9F5DC59F8}" type="presParOf" srcId="{B8C51A4A-4702-4451-B5F8-79FAF75FE254}" destId="{CF2ADEB7-771C-4A43-BBBA-21E13F3229B8}" srcOrd="6" destOrd="0" presId="urn:microsoft.com/office/officeart/2005/8/layout/radial6"/>
    <dgm:cxn modelId="{CEC2A487-CC5D-4E5D-94F5-26E4C34C8AD1}" type="presParOf" srcId="{B8C51A4A-4702-4451-B5F8-79FAF75FE254}" destId="{41129D99-7C7F-4663-B687-C4BBA5F9FDFD}" srcOrd="7" destOrd="0" presId="urn:microsoft.com/office/officeart/2005/8/layout/radial6"/>
    <dgm:cxn modelId="{262D919C-1DF2-46BF-9248-B5AA5C4EB471}" type="presParOf" srcId="{B8C51A4A-4702-4451-B5F8-79FAF75FE254}" destId="{0FE7E383-FA00-49E0-90DC-9A58536522D2}" srcOrd="8" destOrd="0" presId="urn:microsoft.com/office/officeart/2005/8/layout/radial6"/>
    <dgm:cxn modelId="{2AFD06EB-D246-430C-ABCC-5178D828EBD8}" type="presParOf" srcId="{B8C51A4A-4702-4451-B5F8-79FAF75FE254}" destId="{6E17D88C-2D6F-4495-B887-245395BAD572}" srcOrd="9" destOrd="0" presId="urn:microsoft.com/office/officeart/2005/8/layout/radial6"/>
    <dgm:cxn modelId="{362D137C-AE4E-4018-AADE-F9193E733E17}" type="presParOf" srcId="{B8C51A4A-4702-4451-B5F8-79FAF75FE254}" destId="{393A5D88-93B6-4DD0-BCD2-ED4762E2C757}" srcOrd="10" destOrd="0" presId="urn:microsoft.com/office/officeart/2005/8/layout/radial6"/>
    <dgm:cxn modelId="{CBB700E0-7036-4645-B6FA-E37BF4AE7F15}" type="presParOf" srcId="{B8C51A4A-4702-4451-B5F8-79FAF75FE254}" destId="{3A563226-A6F5-4022-AE6B-5523785B6203}" srcOrd="11" destOrd="0" presId="urn:microsoft.com/office/officeart/2005/8/layout/radial6"/>
    <dgm:cxn modelId="{55339AE0-9516-4385-8D35-C420186FE12E}" type="presParOf" srcId="{B8C51A4A-4702-4451-B5F8-79FAF75FE254}" destId="{1113C84D-E71E-479B-8662-61AE0F5347A6}" srcOrd="12" destOrd="0" presId="urn:microsoft.com/office/officeart/2005/8/layout/radial6"/>
    <dgm:cxn modelId="{2CF32B8E-E258-41FA-9256-2F16B51093D9}" type="presParOf" srcId="{B8C51A4A-4702-4451-B5F8-79FAF75FE254}" destId="{99B29F1A-A599-4A1A-A81D-F2819A435801}" srcOrd="13" destOrd="0" presId="urn:microsoft.com/office/officeart/2005/8/layout/radial6"/>
    <dgm:cxn modelId="{EB77C4E5-18F2-411E-80BC-2CB098F64C8A}" type="presParOf" srcId="{B8C51A4A-4702-4451-B5F8-79FAF75FE254}" destId="{13B4F9B7-0414-44C7-9874-C94BB1F08F6B}" srcOrd="14" destOrd="0" presId="urn:microsoft.com/office/officeart/2005/8/layout/radial6"/>
    <dgm:cxn modelId="{19DDD3C7-16EB-4420-A3BA-9C5F9F447445}" type="presParOf" srcId="{B8C51A4A-4702-4451-B5F8-79FAF75FE254}" destId="{D1AD5E4D-651A-455D-8F00-8B0E787FE1FF}" srcOrd="15" destOrd="0" presId="urn:microsoft.com/office/officeart/2005/8/layout/radial6"/>
    <dgm:cxn modelId="{FC47F867-079A-4196-9EB5-55EDEE4A1E9D}" type="presParOf" srcId="{B8C51A4A-4702-4451-B5F8-79FAF75FE254}" destId="{9E2C9363-26CA-484F-8799-F519B8D11A28}" srcOrd="16" destOrd="0" presId="urn:microsoft.com/office/officeart/2005/8/layout/radial6"/>
    <dgm:cxn modelId="{53CAB578-C757-4028-ADB7-683DC15B7272}" type="presParOf" srcId="{B8C51A4A-4702-4451-B5F8-79FAF75FE254}" destId="{3EEA32B7-EE65-45DD-97F6-A3831C06EBF8}" srcOrd="17" destOrd="0" presId="urn:microsoft.com/office/officeart/2005/8/layout/radial6"/>
    <dgm:cxn modelId="{CACC3E83-6136-41A0-9581-E762FADF11C2}" type="presParOf" srcId="{B8C51A4A-4702-4451-B5F8-79FAF75FE254}" destId="{22E341A8-8753-423F-8821-12A962831DB0}" srcOrd="18" destOrd="0" presId="urn:microsoft.com/office/officeart/2005/8/layout/radial6"/>
    <dgm:cxn modelId="{B9B7F8C1-F735-4D4A-BD20-A0BA5CA482BF}" type="presParOf" srcId="{B8C51A4A-4702-4451-B5F8-79FAF75FE254}" destId="{6C85EC6E-5FB7-4F96-8ECB-7356BC3D637D}" srcOrd="19" destOrd="0" presId="urn:microsoft.com/office/officeart/2005/8/layout/radial6"/>
    <dgm:cxn modelId="{C191416D-2733-4FAF-AF56-03334699C95E}" type="presParOf" srcId="{B8C51A4A-4702-4451-B5F8-79FAF75FE254}" destId="{D4063675-29B8-4C13-8DBB-1F6417100E22}" srcOrd="20" destOrd="0" presId="urn:microsoft.com/office/officeart/2005/8/layout/radial6"/>
    <dgm:cxn modelId="{64286FA8-CEEB-4BAE-A3D6-83D81FCB41E1}" type="presParOf" srcId="{B8C51A4A-4702-4451-B5F8-79FAF75FE254}" destId="{48F82F02-2E08-4F8B-AA01-C4C6F43A645C}" srcOrd="21" destOrd="0" presId="urn:microsoft.com/office/officeart/2005/8/layout/radial6"/>
    <dgm:cxn modelId="{DB06BB6B-878F-4F45-92C7-23563C3E7EBE}" type="presParOf" srcId="{B8C51A4A-4702-4451-B5F8-79FAF75FE254}" destId="{2A801940-162D-47CC-B5BE-86FD0EE8A3CF}" srcOrd="22" destOrd="0" presId="urn:microsoft.com/office/officeart/2005/8/layout/radial6"/>
    <dgm:cxn modelId="{FC628789-C541-4E5E-ACF8-03CD3E7A61BC}" type="presParOf" srcId="{B8C51A4A-4702-4451-B5F8-79FAF75FE254}" destId="{C5E805AD-A281-488D-A299-822AAC4EEA25}" srcOrd="23" destOrd="0" presId="urn:microsoft.com/office/officeart/2005/8/layout/radial6"/>
    <dgm:cxn modelId="{C04B71D2-317F-4180-B7CC-939D8B43EBD2}" type="presParOf" srcId="{B8C51A4A-4702-4451-B5F8-79FAF75FE254}" destId="{F6E31654-84AB-47F6-A38F-FBC2D1A9F9DD}" srcOrd="24" destOrd="0" presId="urn:microsoft.com/office/officeart/2005/8/layout/radial6"/>
    <dgm:cxn modelId="{9833CC66-195E-4690-9725-357C86151378}" type="presParOf" srcId="{B8C51A4A-4702-4451-B5F8-79FAF75FE254}" destId="{1668A220-D67D-45EF-9E91-05B358CDDE4A}" srcOrd="25" destOrd="0" presId="urn:microsoft.com/office/officeart/2005/8/layout/radial6"/>
    <dgm:cxn modelId="{0F882D72-6BF4-407B-BCCD-9B3375B40BFF}" type="presParOf" srcId="{B8C51A4A-4702-4451-B5F8-79FAF75FE254}" destId="{7AAFD475-3994-49D6-A58E-E06555EADF1D}" srcOrd="26" destOrd="0" presId="urn:microsoft.com/office/officeart/2005/8/layout/radial6"/>
    <dgm:cxn modelId="{D0822E79-FF25-4A11-BD81-84DE06EE0FFB}" type="presParOf" srcId="{B8C51A4A-4702-4451-B5F8-79FAF75FE254}" destId="{4F236F8F-D411-4413-8694-7C8717D841E5}" srcOrd="27" destOrd="0" presId="urn:microsoft.com/office/officeart/2005/8/layout/radial6"/>
    <dgm:cxn modelId="{D689C871-F927-471F-BC5D-33CB78244730}" type="presParOf" srcId="{B8C51A4A-4702-4451-B5F8-79FAF75FE254}" destId="{A71B0320-0700-48BA-AFA2-EC80397E0AF4}" srcOrd="28" destOrd="0" presId="urn:microsoft.com/office/officeart/2005/8/layout/radial6"/>
    <dgm:cxn modelId="{C8097C63-0B23-45D5-B353-08229DC44E9A}" type="presParOf" srcId="{B8C51A4A-4702-4451-B5F8-79FAF75FE254}" destId="{F8FBAD6C-C521-4220-824C-C1FBB4BCE873}" srcOrd="29" destOrd="0" presId="urn:microsoft.com/office/officeart/2005/8/layout/radial6"/>
    <dgm:cxn modelId="{1E5C0C3C-9AE1-44C8-B7D5-791FA58A18F2}" type="presParOf" srcId="{B8C51A4A-4702-4451-B5F8-79FAF75FE254}" destId="{EA957A40-34DC-4555-856E-DCD416C04B13}" srcOrd="30"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57A40-34DC-4555-856E-DCD416C04B13}">
      <dsp:nvSpPr>
        <dsp:cNvPr id="0" name=""/>
        <dsp:cNvSpPr/>
      </dsp:nvSpPr>
      <dsp:spPr>
        <a:xfrm>
          <a:off x="3852676" y="378314"/>
          <a:ext cx="4224500" cy="4224500"/>
        </a:xfrm>
        <a:prstGeom prst="blockArc">
          <a:avLst>
            <a:gd name="adj1" fmla="val 14040000"/>
            <a:gd name="adj2" fmla="val 1620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236F8F-D411-4413-8694-7C8717D841E5}">
      <dsp:nvSpPr>
        <dsp:cNvPr id="0" name=""/>
        <dsp:cNvSpPr/>
      </dsp:nvSpPr>
      <dsp:spPr>
        <a:xfrm>
          <a:off x="3852676" y="378314"/>
          <a:ext cx="4224500" cy="4224500"/>
        </a:xfrm>
        <a:prstGeom prst="blockArc">
          <a:avLst>
            <a:gd name="adj1" fmla="val 11880000"/>
            <a:gd name="adj2" fmla="val 1404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6E31654-84AB-47F6-A38F-FBC2D1A9F9DD}">
      <dsp:nvSpPr>
        <dsp:cNvPr id="0" name=""/>
        <dsp:cNvSpPr/>
      </dsp:nvSpPr>
      <dsp:spPr>
        <a:xfrm>
          <a:off x="3852676" y="378314"/>
          <a:ext cx="4224500" cy="4224500"/>
        </a:xfrm>
        <a:prstGeom prst="blockArc">
          <a:avLst>
            <a:gd name="adj1" fmla="val 9720000"/>
            <a:gd name="adj2" fmla="val 1188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F82F02-2E08-4F8B-AA01-C4C6F43A645C}">
      <dsp:nvSpPr>
        <dsp:cNvPr id="0" name=""/>
        <dsp:cNvSpPr/>
      </dsp:nvSpPr>
      <dsp:spPr>
        <a:xfrm>
          <a:off x="3852676" y="378314"/>
          <a:ext cx="4224500" cy="4224500"/>
        </a:xfrm>
        <a:prstGeom prst="blockArc">
          <a:avLst>
            <a:gd name="adj1" fmla="val 7560000"/>
            <a:gd name="adj2" fmla="val 972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E341A8-8753-423F-8821-12A962831DB0}">
      <dsp:nvSpPr>
        <dsp:cNvPr id="0" name=""/>
        <dsp:cNvSpPr/>
      </dsp:nvSpPr>
      <dsp:spPr>
        <a:xfrm>
          <a:off x="3852676" y="378314"/>
          <a:ext cx="4224500" cy="4224500"/>
        </a:xfrm>
        <a:prstGeom prst="blockArc">
          <a:avLst>
            <a:gd name="adj1" fmla="val 5400000"/>
            <a:gd name="adj2" fmla="val 756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AD5E4D-651A-455D-8F00-8B0E787FE1FF}">
      <dsp:nvSpPr>
        <dsp:cNvPr id="0" name=""/>
        <dsp:cNvSpPr/>
      </dsp:nvSpPr>
      <dsp:spPr>
        <a:xfrm>
          <a:off x="3852676" y="378314"/>
          <a:ext cx="4224500" cy="4224500"/>
        </a:xfrm>
        <a:prstGeom prst="blockArc">
          <a:avLst>
            <a:gd name="adj1" fmla="val 3240000"/>
            <a:gd name="adj2" fmla="val 540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13C84D-E71E-479B-8662-61AE0F5347A6}">
      <dsp:nvSpPr>
        <dsp:cNvPr id="0" name=""/>
        <dsp:cNvSpPr/>
      </dsp:nvSpPr>
      <dsp:spPr>
        <a:xfrm>
          <a:off x="3852676" y="378314"/>
          <a:ext cx="4224500" cy="4224500"/>
        </a:xfrm>
        <a:prstGeom prst="blockArc">
          <a:avLst>
            <a:gd name="adj1" fmla="val 1080000"/>
            <a:gd name="adj2" fmla="val 324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17D88C-2D6F-4495-B887-245395BAD572}">
      <dsp:nvSpPr>
        <dsp:cNvPr id="0" name=""/>
        <dsp:cNvSpPr/>
      </dsp:nvSpPr>
      <dsp:spPr>
        <a:xfrm>
          <a:off x="3852676" y="378314"/>
          <a:ext cx="4224500" cy="4224500"/>
        </a:xfrm>
        <a:prstGeom prst="blockArc">
          <a:avLst>
            <a:gd name="adj1" fmla="val 20520000"/>
            <a:gd name="adj2" fmla="val 108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2ADEB7-771C-4A43-BBBA-21E13F3229B8}">
      <dsp:nvSpPr>
        <dsp:cNvPr id="0" name=""/>
        <dsp:cNvSpPr/>
      </dsp:nvSpPr>
      <dsp:spPr>
        <a:xfrm>
          <a:off x="3852676" y="378314"/>
          <a:ext cx="4224500" cy="4224500"/>
        </a:xfrm>
        <a:prstGeom prst="blockArc">
          <a:avLst>
            <a:gd name="adj1" fmla="val 18360000"/>
            <a:gd name="adj2" fmla="val 2052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CD740E-0EE4-41EE-85CC-9A58AEC19C94}">
      <dsp:nvSpPr>
        <dsp:cNvPr id="0" name=""/>
        <dsp:cNvSpPr/>
      </dsp:nvSpPr>
      <dsp:spPr>
        <a:xfrm>
          <a:off x="3852676" y="378314"/>
          <a:ext cx="4224500" cy="4224500"/>
        </a:xfrm>
        <a:prstGeom prst="blockArc">
          <a:avLst>
            <a:gd name="adj1" fmla="val 16200000"/>
            <a:gd name="adj2" fmla="val 18360000"/>
            <a:gd name="adj3" fmla="val 276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057C4E-2B77-43F1-8765-1E2B49E7C85F}">
      <dsp:nvSpPr>
        <dsp:cNvPr id="0" name=""/>
        <dsp:cNvSpPr/>
      </dsp:nvSpPr>
      <dsp:spPr>
        <a:xfrm>
          <a:off x="5385326" y="1910965"/>
          <a:ext cx="1159199" cy="11591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kern="1200" dirty="0"/>
            <a:t>Stakeholders</a:t>
          </a:r>
        </a:p>
      </dsp:txBody>
      <dsp:txXfrm>
        <a:off x="5555087" y="2080726"/>
        <a:ext cx="819677" cy="819677"/>
      </dsp:txXfrm>
    </dsp:sp>
    <dsp:sp modelId="{3F45D1C2-4760-4383-8AE7-B958B1577143}">
      <dsp:nvSpPr>
        <dsp:cNvPr id="0" name=""/>
        <dsp:cNvSpPr/>
      </dsp:nvSpPr>
      <dsp:spPr>
        <a:xfrm>
          <a:off x="5559206" y="1806"/>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Patient</a:t>
          </a:r>
        </a:p>
      </dsp:txBody>
      <dsp:txXfrm>
        <a:off x="5678038" y="120638"/>
        <a:ext cx="573775" cy="573775"/>
      </dsp:txXfrm>
    </dsp:sp>
    <dsp:sp modelId="{531D1AB0-C100-42FC-9F95-2E09295A2D72}">
      <dsp:nvSpPr>
        <dsp:cNvPr id="0" name=""/>
        <dsp:cNvSpPr/>
      </dsp:nvSpPr>
      <dsp:spPr>
        <a:xfrm>
          <a:off x="6783585" y="399631"/>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GP</a:t>
          </a:r>
        </a:p>
      </dsp:txBody>
      <dsp:txXfrm>
        <a:off x="6902417" y="518463"/>
        <a:ext cx="573775" cy="573775"/>
      </dsp:txXfrm>
    </dsp:sp>
    <dsp:sp modelId="{41129D99-7C7F-4663-B687-C4BBA5F9FDFD}">
      <dsp:nvSpPr>
        <dsp:cNvPr id="0" name=""/>
        <dsp:cNvSpPr/>
      </dsp:nvSpPr>
      <dsp:spPr>
        <a:xfrm>
          <a:off x="7540294" y="1441150"/>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Specialist</a:t>
          </a:r>
        </a:p>
      </dsp:txBody>
      <dsp:txXfrm>
        <a:off x="7659126" y="1559982"/>
        <a:ext cx="573775" cy="573775"/>
      </dsp:txXfrm>
    </dsp:sp>
    <dsp:sp modelId="{393A5D88-93B6-4DD0-BCD2-ED4762E2C757}">
      <dsp:nvSpPr>
        <dsp:cNvPr id="0" name=""/>
        <dsp:cNvSpPr/>
      </dsp:nvSpPr>
      <dsp:spPr>
        <a:xfrm>
          <a:off x="7540294" y="2728539"/>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Lab </a:t>
          </a:r>
        </a:p>
      </dsp:txBody>
      <dsp:txXfrm>
        <a:off x="7659126" y="2847371"/>
        <a:ext cx="573775" cy="573775"/>
      </dsp:txXfrm>
    </dsp:sp>
    <dsp:sp modelId="{99B29F1A-A599-4A1A-A81D-F2819A435801}">
      <dsp:nvSpPr>
        <dsp:cNvPr id="0" name=""/>
        <dsp:cNvSpPr/>
      </dsp:nvSpPr>
      <dsp:spPr>
        <a:xfrm>
          <a:off x="6783585" y="3770058"/>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Advocacy organization</a:t>
          </a:r>
        </a:p>
      </dsp:txBody>
      <dsp:txXfrm>
        <a:off x="6902417" y="3888890"/>
        <a:ext cx="573775" cy="573775"/>
      </dsp:txXfrm>
    </dsp:sp>
    <dsp:sp modelId="{9E2C9363-26CA-484F-8799-F519B8D11A28}">
      <dsp:nvSpPr>
        <dsp:cNvPr id="0" name=""/>
        <dsp:cNvSpPr/>
      </dsp:nvSpPr>
      <dsp:spPr>
        <a:xfrm>
          <a:off x="5559206" y="4167883"/>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Government</a:t>
          </a:r>
        </a:p>
      </dsp:txBody>
      <dsp:txXfrm>
        <a:off x="5678038" y="4286715"/>
        <a:ext cx="573775" cy="573775"/>
      </dsp:txXfrm>
    </dsp:sp>
    <dsp:sp modelId="{6C85EC6E-5FB7-4F96-8ECB-7356BC3D637D}">
      <dsp:nvSpPr>
        <dsp:cNvPr id="0" name=""/>
        <dsp:cNvSpPr/>
      </dsp:nvSpPr>
      <dsp:spPr>
        <a:xfrm>
          <a:off x="4334827" y="3770058"/>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Hospital</a:t>
          </a:r>
        </a:p>
      </dsp:txBody>
      <dsp:txXfrm>
        <a:off x="4453659" y="3888890"/>
        <a:ext cx="573775" cy="573775"/>
      </dsp:txXfrm>
    </dsp:sp>
    <dsp:sp modelId="{2A801940-162D-47CC-B5BE-86FD0EE8A3CF}">
      <dsp:nvSpPr>
        <dsp:cNvPr id="0" name=""/>
        <dsp:cNvSpPr/>
      </dsp:nvSpPr>
      <dsp:spPr>
        <a:xfrm>
          <a:off x="3578119" y="2728539"/>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Payor / Ins Company</a:t>
          </a:r>
        </a:p>
      </dsp:txBody>
      <dsp:txXfrm>
        <a:off x="3696951" y="2847371"/>
        <a:ext cx="573775" cy="573775"/>
      </dsp:txXfrm>
    </dsp:sp>
    <dsp:sp modelId="{1668A220-D67D-45EF-9E91-05B358CDDE4A}">
      <dsp:nvSpPr>
        <dsp:cNvPr id="0" name=""/>
        <dsp:cNvSpPr/>
      </dsp:nvSpPr>
      <dsp:spPr>
        <a:xfrm>
          <a:off x="3578119" y="1441150"/>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Nurse</a:t>
          </a:r>
        </a:p>
      </dsp:txBody>
      <dsp:txXfrm>
        <a:off x="3696951" y="1559982"/>
        <a:ext cx="573775" cy="573775"/>
      </dsp:txXfrm>
    </dsp:sp>
    <dsp:sp modelId="{A71B0320-0700-48BA-AFA2-EC80397E0AF4}">
      <dsp:nvSpPr>
        <dsp:cNvPr id="0" name=""/>
        <dsp:cNvSpPr/>
      </dsp:nvSpPr>
      <dsp:spPr>
        <a:xfrm>
          <a:off x="4334827" y="399631"/>
          <a:ext cx="811439" cy="81143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US" sz="800" kern="1200" dirty="0"/>
            <a:t>Caregiver</a:t>
          </a:r>
        </a:p>
      </dsp:txBody>
      <dsp:txXfrm>
        <a:off x="4453659" y="518463"/>
        <a:ext cx="573775" cy="57377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0.03506</cdr:x>
      <cdr:y>0.64951</cdr:y>
    </cdr:from>
    <cdr:to>
      <cdr:x>0.14023</cdr:x>
      <cdr:y>0.75935</cdr:y>
    </cdr:to>
    <cdr:sp macro="" textlink="">
      <cdr:nvSpPr>
        <cdr:cNvPr id="2" name="TextBox 1">
          <a:extLst xmlns:a="http://schemas.openxmlformats.org/drawingml/2006/main">
            <a:ext uri="{FF2B5EF4-FFF2-40B4-BE49-F238E27FC236}">
              <a16:creationId xmlns:a16="http://schemas.microsoft.com/office/drawing/2014/main" id="{4A8D90E0-0EB0-7B8D-05E1-3458DF895170}"/>
            </a:ext>
          </a:extLst>
        </cdr:cNvPr>
        <cdr:cNvSpPr txBox="1"/>
      </cdr:nvSpPr>
      <cdr:spPr>
        <a:xfrm xmlns:a="http://schemas.openxmlformats.org/drawingml/2006/main">
          <a:off x="384048" y="1787046"/>
          <a:ext cx="1152144" cy="3021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kern="1200" dirty="0">
              <a:solidFill>
                <a:schemeClr val="accent1">
                  <a:lumMod val="75000"/>
                </a:schemeClr>
              </a:solidFill>
            </a:rPr>
            <a:t>Slower ramp up</a:t>
          </a:r>
        </a:p>
      </cdr:txBody>
    </cdr:sp>
  </cdr:relSizeAnchor>
  <cdr:relSizeAnchor xmlns:cdr="http://schemas.openxmlformats.org/drawingml/2006/chartDrawing">
    <cdr:from>
      <cdr:x>0.51585</cdr:x>
      <cdr:y>0.14609</cdr:y>
    </cdr:from>
    <cdr:to>
      <cdr:x>0.59932</cdr:x>
      <cdr:y>0.25204</cdr:y>
    </cdr:to>
    <cdr:sp macro="" textlink="">
      <cdr:nvSpPr>
        <cdr:cNvPr id="3" name="TextBox 1">
          <a:extLst xmlns:a="http://schemas.openxmlformats.org/drawingml/2006/main">
            <a:ext uri="{FF2B5EF4-FFF2-40B4-BE49-F238E27FC236}">
              <a16:creationId xmlns:a16="http://schemas.microsoft.com/office/drawing/2014/main" id="{7260B07F-D10A-112D-747F-141B8AE720E3}"/>
            </a:ext>
          </a:extLst>
        </cdr:cNvPr>
        <cdr:cNvSpPr txBox="1"/>
      </cdr:nvSpPr>
      <cdr:spPr>
        <a:xfrm xmlns:a="http://schemas.openxmlformats.org/drawingml/2006/main">
          <a:off x="5650862" y="371684"/>
          <a:ext cx="914400" cy="269560"/>
        </a:xfrm>
        <a:prstGeom xmlns:a="http://schemas.openxmlformats.org/drawingml/2006/main" prst="rect">
          <a:avLst/>
        </a:prstGeom>
      </cdr:spPr>
      <cdr:txBody>
        <a:bodyPr xmlns:a="http://schemas.openxmlformats.org/drawingml/2006/main" wrap="none" rtlCol="0"/>
        <a:lstStyle xmlns:a="http://schemas.openxmlformats.org/drawingml/2006/main">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Peak</a:t>
          </a:r>
        </a:p>
      </cdr:txBody>
    </cdr:sp>
  </cdr:relSizeAnchor>
  <cdr:relSizeAnchor xmlns:cdr="http://schemas.openxmlformats.org/drawingml/2006/chartDrawing">
    <cdr:from>
      <cdr:x>0.63844</cdr:x>
      <cdr:y>0.1593</cdr:y>
    </cdr:from>
    <cdr:to>
      <cdr:x>0.72191</cdr:x>
      <cdr:y>0.30738</cdr:y>
    </cdr:to>
    <cdr:sp macro="" textlink="">
      <cdr:nvSpPr>
        <cdr:cNvPr id="4" name="TextBox 1">
          <a:extLst xmlns:a="http://schemas.openxmlformats.org/drawingml/2006/main">
            <a:ext uri="{FF2B5EF4-FFF2-40B4-BE49-F238E27FC236}">
              <a16:creationId xmlns:a16="http://schemas.microsoft.com/office/drawing/2014/main" id="{DCA0603D-4FE1-C731-2B10-B37E8058233F}"/>
            </a:ext>
          </a:extLst>
        </cdr:cNvPr>
        <cdr:cNvSpPr txBox="1"/>
      </cdr:nvSpPr>
      <cdr:spPr>
        <a:xfrm xmlns:a="http://schemas.openxmlformats.org/drawingml/2006/main">
          <a:off x="6993821" y="405309"/>
          <a:ext cx="914400" cy="376737"/>
        </a:xfrm>
        <a:prstGeom xmlns:a="http://schemas.openxmlformats.org/drawingml/2006/main" prst="rect">
          <a:avLst/>
        </a:prstGeom>
      </cdr:spPr>
      <cdr:txBody>
        <a:bodyPr xmlns:a="http://schemas.openxmlformats.org/drawingml/2006/main" wrap="none" rtlCol="0"/>
        <a:lstStyle xmlns:a="http://schemas.openxmlformats.org/drawingml/2006/main">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Stable /</a:t>
          </a:r>
        </a:p>
        <a:p xmlns:a="http://schemas.openxmlformats.org/drawingml/2006/main">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 slight decline</a:t>
          </a:r>
        </a:p>
      </cdr:txBody>
    </cdr:sp>
  </cdr:relSizeAnchor>
  <cdr:relSizeAnchor xmlns:cdr="http://schemas.openxmlformats.org/drawingml/2006/chartDrawing">
    <cdr:from>
      <cdr:x>0.7762</cdr:x>
      <cdr:y>0.3734</cdr:y>
    </cdr:from>
    <cdr:to>
      <cdr:x>0.85968</cdr:x>
      <cdr:y>0.51854</cdr:y>
    </cdr:to>
    <cdr:sp macro="" textlink="">
      <cdr:nvSpPr>
        <cdr:cNvPr id="5" name="TextBox 1">
          <a:extLst xmlns:a="http://schemas.openxmlformats.org/drawingml/2006/main">
            <a:ext uri="{FF2B5EF4-FFF2-40B4-BE49-F238E27FC236}">
              <a16:creationId xmlns:a16="http://schemas.microsoft.com/office/drawing/2014/main" id="{5864C4E8-DD44-C8DD-EFB4-8DA2181D7D6E}"/>
            </a:ext>
          </a:extLst>
        </cdr:cNvPr>
        <cdr:cNvSpPr txBox="1"/>
      </cdr:nvSpPr>
      <cdr:spPr>
        <a:xfrm xmlns:a="http://schemas.openxmlformats.org/drawingml/2006/main">
          <a:off x="8502933" y="1027362"/>
          <a:ext cx="914400" cy="399336"/>
        </a:xfrm>
        <a:prstGeom xmlns:a="http://schemas.openxmlformats.org/drawingml/2006/main" prst="rect">
          <a:avLst/>
        </a:prstGeom>
      </cdr:spPr>
      <cdr:txBody>
        <a:bodyPr xmlns:a="http://schemas.openxmlformats.org/drawingml/2006/main" wrap="none" rtlCol="0"/>
        <a:lstStyle xmlns:a="http://schemas.openxmlformats.org/drawingml/2006/main">
          <a:defPPr>
            <a:defRPr lang="en-US"/>
          </a:defPPr>
          <a:lvl1pPr marL="0" indent="0" algn="l" defTabSz="914400" rtl="0" eaLnBrk="1" latinLnBrk="0" hangingPunct="1">
            <a:defRPr sz="1100" kern="1200">
              <a:solidFill>
                <a:schemeClr val="tx1"/>
              </a:solidFill>
              <a:latin typeface="+mn-lt"/>
              <a:ea typeface="+mn-ea"/>
              <a:cs typeface="+mn-cs"/>
            </a:defRPr>
          </a:lvl1pPr>
          <a:lvl2pPr marL="457200" indent="0" algn="l" defTabSz="914400" rtl="0" eaLnBrk="1" latinLnBrk="0" hangingPunct="1">
            <a:defRPr sz="1100" kern="1200">
              <a:solidFill>
                <a:schemeClr val="tx1"/>
              </a:solidFill>
              <a:latin typeface="+mn-lt"/>
              <a:ea typeface="+mn-ea"/>
              <a:cs typeface="+mn-cs"/>
            </a:defRPr>
          </a:lvl2pPr>
          <a:lvl3pPr marL="914400" indent="0" algn="l" defTabSz="914400" rtl="0" eaLnBrk="1" latinLnBrk="0" hangingPunct="1">
            <a:defRPr sz="1100" kern="1200">
              <a:solidFill>
                <a:schemeClr val="tx1"/>
              </a:solidFill>
              <a:latin typeface="+mn-lt"/>
              <a:ea typeface="+mn-ea"/>
              <a:cs typeface="+mn-cs"/>
            </a:defRPr>
          </a:lvl3pPr>
          <a:lvl4pPr marL="1371600" indent="0" algn="l" defTabSz="914400" rtl="0" eaLnBrk="1" latinLnBrk="0" hangingPunct="1">
            <a:defRPr sz="1100" kern="1200">
              <a:solidFill>
                <a:schemeClr val="tx1"/>
              </a:solidFill>
              <a:latin typeface="+mn-lt"/>
              <a:ea typeface="+mn-ea"/>
              <a:cs typeface="+mn-cs"/>
            </a:defRPr>
          </a:lvl4pPr>
          <a:lvl5pPr marL="1828800" indent="0" algn="l" defTabSz="914400" rtl="0" eaLnBrk="1" latinLnBrk="0" hangingPunct="1">
            <a:defRPr sz="1100" kern="1200">
              <a:solidFill>
                <a:schemeClr val="tx1"/>
              </a:solidFill>
              <a:latin typeface="+mn-lt"/>
              <a:ea typeface="+mn-ea"/>
              <a:cs typeface="+mn-cs"/>
            </a:defRPr>
          </a:lvl5pPr>
          <a:lvl6pPr marL="2286000" indent="0" algn="l" defTabSz="914400" rtl="0" eaLnBrk="1" latinLnBrk="0" hangingPunct="1">
            <a:defRPr sz="1100" kern="1200">
              <a:solidFill>
                <a:schemeClr val="tx1"/>
              </a:solidFill>
              <a:latin typeface="+mn-lt"/>
              <a:ea typeface="+mn-ea"/>
              <a:cs typeface="+mn-cs"/>
            </a:defRPr>
          </a:lvl6pPr>
          <a:lvl7pPr marL="2743200" indent="0" algn="l" defTabSz="914400" rtl="0" eaLnBrk="1" latinLnBrk="0" hangingPunct="1">
            <a:defRPr sz="1100" kern="1200">
              <a:solidFill>
                <a:schemeClr val="tx1"/>
              </a:solidFill>
              <a:latin typeface="+mn-lt"/>
              <a:ea typeface="+mn-ea"/>
              <a:cs typeface="+mn-cs"/>
            </a:defRPr>
          </a:lvl7pPr>
          <a:lvl8pPr marL="3200400" indent="0" algn="l" defTabSz="914400" rtl="0" eaLnBrk="1" latinLnBrk="0" hangingPunct="1">
            <a:defRPr sz="1100" kern="1200">
              <a:solidFill>
                <a:schemeClr val="tx1"/>
              </a:solidFill>
              <a:latin typeface="+mn-lt"/>
              <a:ea typeface="+mn-ea"/>
              <a:cs typeface="+mn-cs"/>
            </a:defRPr>
          </a:lvl8pPr>
          <a:lvl9pPr marL="3657600" indent="0" algn="l" defTabSz="914400" rtl="0" eaLnBrk="1" latinLnBrk="0" hangingPunct="1">
            <a:defRPr sz="11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LOE /</a:t>
          </a:r>
        </a:p>
        <a:p xmlns:a="http://schemas.openxmlformats.org/drawingml/2006/main">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 sig decline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622DF5-BA55-443B-BFFC-B4769CCFE7F9}"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7CF410-4C39-462C-BE33-62BB6C27B50B}" type="slidenum">
              <a:rPr lang="en-US" smtClean="0"/>
              <a:t>‹#›</a:t>
            </a:fld>
            <a:endParaRPr lang="en-US"/>
          </a:p>
        </p:txBody>
      </p:sp>
    </p:spTree>
    <p:extLst>
      <p:ext uri="{BB962C8B-B14F-4D97-AF65-F5344CB8AC3E}">
        <p14:creationId xmlns:p14="http://schemas.microsoft.com/office/powerpoint/2010/main" val="3001028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B7DD5-5F23-F740-A500-FEE8CBFC19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D80486-915A-A602-2724-48A8AF8EDE5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7878C1D-34AD-ECA2-D07A-7244D31CBC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695924-A2D5-86D0-11E6-ACE998E562E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CF410-4C39-462C-BE33-62BB6C27B5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22192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88647-6E25-6F0F-2B2E-B964E816C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0E730-534E-CBED-EAB9-0050D350432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F183EAB-B6FA-B004-E228-312D6CE399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049200-72B2-E650-E00F-EC9DCC7B57A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CF410-4C39-462C-BE33-62BB6C27B5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33400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D46AA-34CB-3A72-E3BB-A99DA077FC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B7249-E23A-FA64-7C55-66AB49ECD2E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790756-467F-5885-69EB-A68808077E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1AA0C4-59D8-4F5E-1A79-02B8A2DB10D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CF410-4C39-462C-BE33-62BB6C27B5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5636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BDD43-D719-11C6-DF61-E6FE3B1179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C90BF-31E6-9D8C-8806-12E2D87CEC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D418204-B62E-AD8F-D7A1-20DE7002E3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C2C9FB-EE37-C38D-F649-518C72BF6DE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CF410-4C39-462C-BE33-62BB6C27B5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62681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7CF410-4C39-462C-BE33-62BB6C27B50B}" type="slidenum">
              <a:rPr lang="en-US" smtClean="0"/>
              <a:t>19</a:t>
            </a:fld>
            <a:endParaRPr lang="en-US"/>
          </a:p>
        </p:txBody>
      </p:sp>
    </p:spTree>
    <p:extLst>
      <p:ext uri="{BB962C8B-B14F-4D97-AF65-F5344CB8AC3E}">
        <p14:creationId xmlns:p14="http://schemas.microsoft.com/office/powerpoint/2010/main" val="2418496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CF410-4C39-462C-BE33-62BB6C27B5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05009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7CF410-4C39-462C-BE33-62BB6C27B50B}" type="slidenum">
              <a:rPr lang="en-US" smtClean="0"/>
              <a:t>29</a:t>
            </a:fld>
            <a:endParaRPr lang="en-US"/>
          </a:p>
        </p:txBody>
      </p:sp>
    </p:spTree>
    <p:extLst>
      <p:ext uri="{BB962C8B-B14F-4D97-AF65-F5344CB8AC3E}">
        <p14:creationId xmlns:p14="http://schemas.microsoft.com/office/powerpoint/2010/main" val="2007247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694A3-318E-DC7A-9CCC-89821B44F8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7DC569-A681-CD61-0152-C18B308BF3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1EC7DB-3E87-CA9F-142C-1ED2225690B5}"/>
              </a:ext>
            </a:extLst>
          </p:cNvPr>
          <p:cNvSpPr>
            <a:spLocks noGrp="1"/>
          </p:cNvSpPr>
          <p:nvPr>
            <p:ph type="dt" sz="half" idx="10"/>
          </p:nvPr>
        </p:nvSpPr>
        <p:spPr/>
        <p:txBody>
          <a:bodyPr/>
          <a:lstStyle/>
          <a:p>
            <a:fld id="{2F216563-716A-41F7-8526-8528A3DB25B1}" type="datetime1">
              <a:rPr lang="en-US" smtClean="0"/>
              <a:t>5/6/2026</a:t>
            </a:fld>
            <a:endParaRPr lang="en-US"/>
          </a:p>
        </p:txBody>
      </p:sp>
      <p:sp>
        <p:nvSpPr>
          <p:cNvPr id="5" name="Footer Placeholder 4">
            <a:extLst>
              <a:ext uri="{FF2B5EF4-FFF2-40B4-BE49-F238E27FC236}">
                <a16:creationId xmlns:a16="http://schemas.microsoft.com/office/drawing/2014/main" id="{B07C4FFC-8F7B-6164-6EEF-DEAA2518F6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C0913C-DE4E-C1A8-A189-6F9B174EB177}"/>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2746777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4E96C-1259-6529-99B2-5FEF32431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5469D5-C3D2-F4D3-FAD8-84C78CFAA7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411732-5C25-7AFF-8ABC-1688481D30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95D1A9-61DD-606C-F2A6-7FD3A199ED86}"/>
              </a:ext>
            </a:extLst>
          </p:cNvPr>
          <p:cNvSpPr>
            <a:spLocks noGrp="1"/>
          </p:cNvSpPr>
          <p:nvPr>
            <p:ph type="dt" sz="half" idx="10"/>
          </p:nvPr>
        </p:nvSpPr>
        <p:spPr/>
        <p:txBody>
          <a:bodyPr/>
          <a:lstStyle/>
          <a:p>
            <a:fld id="{6AE90ADA-CDD1-4905-985C-7959EB6E3281}" type="datetime1">
              <a:rPr lang="en-US" smtClean="0"/>
              <a:t>5/6/2026</a:t>
            </a:fld>
            <a:endParaRPr lang="en-US"/>
          </a:p>
        </p:txBody>
      </p:sp>
      <p:sp>
        <p:nvSpPr>
          <p:cNvPr id="6" name="Footer Placeholder 5">
            <a:extLst>
              <a:ext uri="{FF2B5EF4-FFF2-40B4-BE49-F238E27FC236}">
                <a16:creationId xmlns:a16="http://schemas.microsoft.com/office/drawing/2014/main" id="{6BBF9889-CBD7-837C-06AC-D66C8461BD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15AA07-4710-2D54-FDD6-761904964241}"/>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3540461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50CE3-741E-9A69-C8D2-C16BEF6DBC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07E88E-3ED4-326F-DBFF-10E0345B61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A7C4F0-EAC3-3CF8-1994-397F410F78C6}"/>
              </a:ext>
            </a:extLst>
          </p:cNvPr>
          <p:cNvSpPr>
            <a:spLocks noGrp="1"/>
          </p:cNvSpPr>
          <p:nvPr>
            <p:ph type="dt" sz="half" idx="10"/>
          </p:nvPr>
        </p:nvSpPr>
        <p:spPr/>
        <p:txBody>
          <a:bodyPr/>
          <a:lstStyle/>
          <a:p>
            <a:fld id="{FF5100DB-55FC-4F15-9C50-16CDB19E330E}" type="datetime1">
              <a:rPr lang="en-US" smtClean="0"/>
              <a:t>5/6/2026</a:t>
            </a:fld>
            <a:endParaRPr lang="en-US"/>
          </a:p>
        </p:txBody>
      </p:sp>
      <p:sp>
        <p:nvSpPr>
          <p:cNvPr id="5" name="Footer Placeholder 4">
            <a:extLst>
              <a:ext uri="{FF2B5EF4-FFF2-40B4-BE49-F238E27FC236}">
                <a16:creationId xmlns:a16="http://schemas.microsoft.com/office/drawing/2014/main" id="{1243036E-D641-8EBC-749C-B20DA8ED83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24DA4F-D0DF-0120-D1D7-8034D4C88C7B}"/>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2270549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B440A6-6758-A823-276F-4331293D3F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F354C2-243C-4308-A9E2-DF7EEDC6F3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403083-221E-94A0-F71E-3B3510AA0124}"/>
              </a:ext>
            </a:extLst>
          </p:cNvPr>
          <p:cNvSpPr>
            <a:spLocks noGrp="1"/>
          </p:cNvSpPr>
          <p:nvPr>
            <p:ph type="dt" sz="half" idx="10"/>
          </p:nvPr>
        </p:nvSpPr>
        <p:spPr/>
        <p:txBody>
          <a:bodyPr/>
          <a:lstStyle/>
          <a:p>
            <a:fld id="{7118D0AD-7A02-4A1B-8E44-8A8958956403}" type="datetime1">
              <a:rPr lang="en-US" smtClean="0"/>
              <a:t>5/6/2026</a:t>
            </a:fld>
            <a:endParaRPr lang="en-US"/>
          </a:p>
        </p:txBody>
      </p:sp>
      <p:sp>
        <p:nvSpPr>
          <p:cNvPr id="5" name="Footer Placeholder 4">
            <a:extLst>
              <a:ext uri="{FF2B5EF4-FFF2-40B4-BE49-F238E27FC236}">
                <a16:creationId xmlns:a16="http://schemas.microsoft.com/office/drawing/2014/main" id="{E29069DD-0283-DACD-6ACC-33E69E5A1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BB0022-AE7E-E243-FB9F-515EC83FB4FB}"/>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2191238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29DD2-D1BF-DF6F-F76E-6DF27A05D2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DA69FB-AE58-C6A8-E3D5-7C996C0FA8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63DCFB-6EA2-3B3C-0DD3-712F8EB8A6D3}"/>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BA0E22C0-893D-9924-443B-5747E7C38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AF6D14-36BB-F1AE-6EF4-0D8C532FA6F5}"/>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2565888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894E9-3020-59F1-6EF4-696500956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A5AE04-6A85-B4E2-F649-7BD86E80FD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03173F-0024-D12E-5B2E-8DC3D6CA810F}"/>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533BC7C7-7F23-2137-6E75-859233FDBA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9A33D1-9FD6-970B-5538-D6E87A5969C8}"/>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360983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6FB4B-BFF6-8F92-1E59-8749962191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EC8DA5-33F5-60C5-3E21-A7E78EA39A7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2926BA-D12C-8BB1-53FD-95C1B7803C49}"/>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34FFBB2B-D555-FCAD-F6E9-B8713F0C94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E5AD54-966F-B910-3AEF-B454A5C059D0}"/>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2232898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3AB04-CE2E-D1E6-88B6-8BBA837FD2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590114-D0B1-9DBF-4B7F-DC31278415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CA2958-AB14-02A4-6B44-4781C77220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FAA6F4-D21A-DF02-3D26-7E88324CB1AB}"/>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6" name="Footer Placeholder 5">
            <a:extLst>
              <a:ext uri="{FF2B5EF4-FFF2-40B4-BE49-F238E27FC236}">
                <a16:creationId xmlns:a16="http://schemas.microsoft.com/office/drawing/2014/main" id="{6F495664-222F-CE00-5439-3445815B9C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FA7794-36C8-C15F-C2A4-300125B412E3}"/>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4169320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06983-84E7-E142-9B3A-E43838EF47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87FC9D-295B-7005-8B5A-736ACD7531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C75CB3-D946-1051-927D-10B4430AD0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750151-DC98-2F88-56D0-400787BF70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16254A-5A69-9710-FFDA-E592559972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3A06A4-3D05-BC8A-BE21-4EF1BEEBF485}"/>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8" name="Footer Placeholder 7">
            <a:extLst>
              <a:ext uri="{FF2B5EF4-FFF2-40B4-BE49-F238E27FC236}">
                <a16:creationId xmlns:a16="http://schemas.microsoft.com/office/drawing/2014/main" id="{42360B22-3046-383D-0824-22DBEA693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9A54B-642D-05A2-AE0D-7BCDE33DE273}"/>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348719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9E9C2-3E19-244F-7CCA-9E5ACDD922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DCE195-4BC9-6C95-142F-89385C907A9C}"/>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4" name="Footer Placeholder 3">
            <a:extLst>
              <a:ext uri="{FF2B5EF4-FFF2-40B4-BE49-F238E27FC236}">
                <a16:creationId xmlns:a16="http://schemas.microsoft.com/office/drawing/2014/main" id="{CE1B0E44-C05D-5114-2DD2-A9E29A4002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907468-63C0-7F36-48B8-AF37C7A34247}"/>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349887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F9328F-B3F0-1ED2-57B1-FB3AF3A1B24C}"/>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3" name="Footer Placeholder 2">
            <a:extLst>
              <a:ext uri="{FF2B5EF4-FFF2-40B4-BE49-F238E27FC236}">
                <a16:creationId xmlns:a16="http://schemas.microsoft.com/office/drawing/2014/main" id="{8B009E5C-0148-EAD4-9E36-BE0B6C5646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9945C5-6908-ACC5-4760-A9224DE3EB72}"/>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56007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33A83-5B0D-ACA7-ACB7-56BB387273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07BC914-C1A1-BABB-7010-6A70F982CB3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7E20FAA-38DE-7917-BFDB-B92C3B13C343}"/>
              </a:ext>
            </a:extLst>
          </p:cNvPr>
          <p:cNvSpPr>
            <a:spLocks noGrp="1"/>
          </p:cNvSpPr>
          <p:nvPr>
            <p:ph type="dt" sz="half" idx="10"/>
          </p:nvPr>
        </p:nvSpPr>
        <p:spPr/>
        <p:txBody>
          <a:bodyPr/>
          <a:lstStyle/>
          <a:p>
            <a:fld id="{3EAA3269-0F30-4F44-86D3-0B8E26839CBF}" type="datetime1">
              <a:rPr lang="en-US" smtClean="0"/>
              <a:t>5/6/2026</a:t>
            </a:fld>
            <a:endParaRPr lang="en-US"/>
          </a:p>
        </p:txBody>
      </p:sp>
      <p:sp>
        <p:nvSpPr>
          <p:cNvPr id="5" name="Footer Placeholder 4">
            <a:extLst>
              <a:ext uri="{FF2B5EF4-FFF2-40B4-BE49-F238E27FC236}">
                <a16:creationId xmlns:a16="http://schemas.microsoft.com/office/drawing/2014/main" id="{C70A2129-BAA8-528C-C4BE-CAD32E23BD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261ACB-FF58-8598-4EFA-A26F868391EC}"/>
              </a:ext>
            </a:extLst>
          </p:cNvPr>
          <p:cNvSpPr>
            <a:spLocks noGrp="1"/>
          </p:cNvSpPr>
          <p:nvPr>
            <p:ph type="sldNum" sz="quarter" idx="12"/>
          </p:nvPr>
        </p:nvSpPr>
        <p:spPr/>
        <p:txBody>
          <a:bodyPr/>
          <a:lstStyle/>
          <a:p>
            <a:fld id="{D9AA1620-0C76-447A-918E-A755E75CF378}" type="slidenum">
              <a:rPr lang="en-US" smtClean="0"/>
              <a:t>‹#›</a:t>
            </a:fld>
            <a:endParaRPr lang="en-US" dirty="0"/>
          </a:p>
        </p:txBody>
      </p:sp>
      <p:pic>
        <p:nvPicPr>
          <p:cNvPr id="7" name="Graphic 6" descr="Target with solid fill">
            <a:extLst>
              <a:ext uri="{FF2B5EF4-FFF2-40B4-BE49-F238E27FC236}">
                <a16:creationId xmlns:a16="http://schemas.microsoft.com/office/drawing/2014/main" id="{BD7B47FE-2FFB-0247-F506-7CE7054ECE8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945957" y="6334617"/>
            <a:ext cx="506859" cy="454001"/>
          </a:xfrm>
          <a:prstGeom prst="rect">
            <a:avLst/>
          </a:prstGeom>
        </p:spPr>
      </p:pic>
      <p:sp>
        <p:nvSpPr>
          <p:cNvPr id="8" name="TextBox 7">
            <a:extLst>
              <a:ext uri="{FF2B5EF4-FFF2-40B4-BE49-F238E27FC236}">
                <a16:creationId xmlns:a16="http://schemas.microsoft.com/office/drawing/2014/main" id="{D614C39F-687C-1FF6-FFB9-59D7C6217128}"/>
              </a:ext>
            </a:extLst>
          </p:cNvPr>
          <p:cNvSpPr txBox="1"/>
          <p:nvPr userDrawn="1"/>
        </p:nvSpPr>
        <p:spPr>
          <a:xfrm>
            <a:off x="10385358" y="6419762"/>
            <a:ext cx="772999" cy="307777"/>
          </a:xfrm>
          <a:prstGeom prst="rect">
            <a:avLst/>
          </a:prstGeom>
          <a:noFill/>
        </p:spPr>
        <p:txBody>
          <a:bodyPr wrap="square" rtlCol="0">
            <a:spAutoFit/>
          </a:bodyPr>
          <a:lstStyle/>
          <a:p>
            <a:r>
              <a:rPr lang="en-US" sz="1400" b="1" dirty="0">
                <a:solidFill>
                  <a:schemeClr val="accent1">
                    <a:lumMod val="75000"/>
                  </a:schemeClr>
                </a:solidFill>
              </a:rPr>
              <a:t>PHCS</a:t>
            </a:r>
          </a:p>
        </p:txBody>
      </p:sp>
      <p:sp>
        <p:nvSpPr>
          <p:cNvPr id="9" name="Rectangle: Rounded Corners 8">
            <a:extLst>
              <a:ext uri="{FF2B5EF4-FFF2-40B4-BE49-F238E27FC236}">
                <a16:creationId xmlns:a16="http://schemas.microsoft.com/office/drawing/2014/main" id="{ADC8BF90-1083-C7EA-D304-1EF8F58CAC87}"/>
              </a:ext>
            </a:extLst>
          </p:cNvPr>
          <p:cNvSpPr/>
          <p:nvPr userDrawn="1"/>
        </p:nvSpPr>
        <p:spPr>
          <a:xfrm>
            <a:off x="9965362" y="6274192"/>
            <a:ext cx="1388438" cy="546100"/>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427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EFFB2-655E-AF39-60A1-34D55D250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DDE717-FF2C-B754-0E1A-8FD959B076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B77F97-BC75-EA06-97F5-8E391B7736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7294E3-BC9A-0584-CD1D-616882C36DDB}"/>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6" name="Footer Placeholder 5">
            <a:extLst>
              <a:ext uri="{FF2B5EF4-FFF2-40B4-BE49-F238E27FC236}">
                <a16:creationId xmlns:a16="http://schemas.microsoft.com/office/drawing/2014/main" id="{1BB8EC18-94A7-69DA-F849-A08DE2F556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D0BD6E-8895-1D75-9AA3-51181A18B37F}"/>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38048763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50CCF-88C6-6A5A-3F91-054483BF56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E84CD7-BF3D-9ABA-4565-8F62C886E8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BEB1E1-AF24-1637-93E2-846AE01184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301871-AEC4-4A26-5706-0222C2ABFCCC}"/>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6" name="Footer Placeholder 5">
            <a:extLst>
              <a:ext uri="{FF2B5EF4-FFF2-40B4-BE49-F238E27FC236}">
                <a16:creationId xmlns:a16="http://schemas.microsoft.com/office/drawing/2014/main" id="{35095357-FEED-C14E-2EA8-841BF80FE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E4DC89-6ECE-08D4-0D8D-A6E8A399A937}"/>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1877936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C6B3E-91C8-0227-DDC5-0F8A193776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47D312-C49C-3F53-1914-1BEDDF0D3D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F16A74-9534-DB9A-CC1F-01F288391A79}"/>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AAC351FB-C5C4-6E48-738B-D878B2246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3B84E-9124-8389-0D61-65949BE4AB27}"/>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26340965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EA2A72-D8F3-1992-6891-663EFA3994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8ABEC8-2D2E-EB70-FF81-DBCAF83B87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6EA245-4B4C-E4E3-D003-55CAF2FFF96F}"/>
              </a:ext>
            </a:extLst>
          </p:cNvPr>
          <p:cNvSpPr>
            <a:spLocks noGrp="1"/>
          </p:cNvSpPr>
          <p:nvPr>
            <p:ph type="dt" sz="half" idx="10"/>
          </p:nvPr>
        </p:nvSpPr>
        <p:spPr/>
        <p:txBody>
          <a:body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4D2261F7-91A5-81A0-3583-459DC4CD3E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E616F-BE5E-6613-B8E1-560845C384F7}"/>
              </a:ext>
            </a:extLst>
          </p:cNvPr>
          <p:cNvSpPr>
            <a:spLocks noGrp="1"/>
          </p:cNvSpPr>
          <p:nvPr>
            <p:ph type="sldNum" sz="quarter" idx="12"/>
          </p:nvPr>
        </p:nvSpPr>
        <p:spPr/>
        <p:txBody>
          <a:bodyPr/>
          <a:lstStyle/>
          <a:p>
            <a:fld id="{D5BBCBA8-5677-4CB8-A4DC-256CA18BF552}" type="slidenum">
              <a:rPr lang="en-US" smtClean="0"/>
              <a:t>‹#›</a:t>
            </a:fld>
            <a:endParaRPr lang="en-US"/>
          </a:p>
        </p:txBody>
      </p:sp>
    </p:spTree>
    <p:extLst>
      <p:ext uri="{BB962C8B-B14F-4D97-AF65-F5344CB8AC3E}">
        <p14:creationId xmlns:p14="http://schemas.microsoft.com/office/powerpoint/2010/main" val="1924347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0A528-3F38-12D0-E4E3-B9B89F1F48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E12D0A-88EC-A038-4CDC-D7ECB42FACE0}"/>
              </a:ext>
            </a:extLst>
          </p:cNvPr>
          <p:cNvSpPr>
            <a:spLocks noGrp="1"/>
          </p:cNvSpPr>
          <p:nvPr>
            <p:ph type="dt" sz="half" idx="10"/>
          </p:nvPr>
        </p:nvSpPr>
        <p:spPr/>
        <p:txBody>
          <a:bodyPr/>
          <a:lstStyle/>
          <a:p>
            <a:fld id="{9DF4D820-B3F6-4720-A959-B7DAE32BFFC5}" type="datetime1">
              <a:rPr lang="en-US" smtClean="0"/>
              <a:t>5/6/2026</a:t>
            </a:fld>
            <a:endParaRPr lang="en-US"/>
          </a:p>
        </p:txBody>
      </p:sp>
      <p:sp>
        <p:nvSpPr>
          <p:cNvPr id="4" name="Footer Placeholder 3">
            <a:extLst>
              <a:ext uri="{FF2B5EF4-FFF2-40B4-BE49-F238E27FC236}">
                <a16:creationId xmlns:a16="http://schemas.microsoft.com/office/drawing/2014/main" id="{954486B8-55FA-AC90-D365-6B7CFBB58B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78B904-235E-938E-513F-143F1FE4716E}"/>
              </a:ext>
            </a:extLst>
          </p:cNvPr>
          <p:cNvSpPr>
            <a:spLocks noGrp="1"/>
          </p:cNvSpPr>
          <p:nvPr>
            <p:ph type="sldNum" sz="quarter" idx="12"/>
          </p:nvPr>
        </p:nvSpPr>
        <p:spPr/>
        <p:txBody>
          <a:bodyPr/>
          <a:lstStyle/>
          <a:p>
            <a:fld id="{D9AA1620-0C76-447A-918E-A755E75CF378}" type="slidenum">
              <a:rPr lang="en-US" smtClean="0"/>
              <a:t>‹#›</a:t>
            </a:fld>
            <a:endParaRPr lang="en-US"/>
          </a:p>
        </p:txBody>
      </p:sp>
      <p:pic>
        <p:nvPicPr>
          <p:cNvPr id="6" name="Graphic 5" descr="Target with solid fill">
            <a:extLst>
              <a:ext uri="{FF2B5EF4-FFF2-40B4-BE49-F238E27FC236}">
                <a16:creationId xmlns:a16="http://schemas.microsoft.com/office/drawing/2014/main" id="{F48B548B-5DAB-0619-422B-73BAF3A27B4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927104" y="6296909"/>
            <a:ext cx="506859" cy="454001"/>
          </a:xfrm>
          <a:prstGeom prst="rect">
            <a:avLst/>
          </a:prstGeom>
        </p:spPr>
      </p:pic>
      <p:sp>
        <p:nvSpPr>
          <p:cNvPr id="7" name="TextBox 6">
            <a:extLst>
              <a:ext uri="{FF2B5EF4-FFF2-40B4-BE49-F238E27FC236}">
                <a16:creationId xmlns:a16="http://schemas.microsoft.com/office/drawing/2014/main" id="{61E72CBC-DEC6-3F09-8037-DE2D0B425F7B}"/>
              </a:ext>
            </a:extLst>
          </p:cNvPr>
          <p:cNvSpPr txBox="1"/>
          <p:nvPr userDrawn="1"/>
        </p:nvSpPr>
        <p:spPr>
          <a:xfrm>
            <a:off x="10366505" y="6382054"/>
            <a:ext cx="772999" cy="307777"/>
          </a:xfrm>
          <a:prstGeom prst="rect">
            <a:avLst/>
          </a:prstGeom>
          <a:noFill/>
        </p:spPr>
        <p:txBody>
          <a:bodyPr wrap="square" rtlCol="0">
            <a:spAutoFit/>
          </a:bodyPr>
          <a:lstStyle/>
          <a:p>
            <a:r>
              <a:rPr lang="en-US" sz="1400" b="1" dirty="0">
                <a:solidFill>
                  <a:schemeClr val="accent1">
                    <a:lumMod val="50000"/>
                  </a:schemeClr>
                </a:solidFill>
              </a:rPr>
              <a:t>PHCS</a:t>
            </a:r>
          </a:p>
        </p:txBody>
      </p:sp>
      <p:sp>
        <p:nvSpPr>
          <p:cNvPr id="8" name="Rectangle: Rounded Corners 7">
            <a:extLst>
              <a:ext uri="{FF2B5EF4-FFF2-40B4-BE49-F238E27FC236}">
                <a16:creationId xmlns:a16="http://schemas.microsoft.com/office/drawing/2014/main" id="{6CA61EAB-D9AF-A7DB-4951-5FD7FD8524C8}"/>
              </a:ext>
            </a:extLst>
          </p:cNvPr>
          <p:cNvSpPr/>
          <p:nvPr userDrawn="1"/>
        </p:nvSpPr>
        <p:spPr>
          <a:xfrm>
            <a:off x="9946509" y="6325189"/>
            <a:ext cx="1407291" cy="454001"/>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296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795C-7F24-A104-D6CF-C638B3B241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09CAB9-4ED9-A020-8861-05FC6A669A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5A0A49-BB2D-B7A2-0FE5-A6EB15CD8255}"/>
              </a:ext>
            </a:extLst>
          </p:cNvPr>
          <p:cNvSpPr>
            <a:spLocks noGrp="1"/>
          </p:cNvSpPr>
          <p:nvPr>
            <p:ph type="dt" sz="half" idx="10"/>
          </p:nvPr>
        </p:nvSpPr>
        <p:spPr/>
        <p:txBody>
          <a:bodyPr/>
          <a:lstStyle/>
          <a:p>
            <a:fld id="{EC90B766-9B23-4475-9C46-C9C208915480}" type="datetime1">
              <a:rPr lang="en-US" smtClean="0"/>
              <a:t>5/6/2026</a:t>
            </a:fld>
            <a:endParaRPr lang="en-US"/>
          </a:p>
        </p:txBody>
      </p:sp>
      <p:sp>
        <p:nvSpPr>
          <p:cNvPr id="5" name="Footer Placeholder 4">
            <a:extLst>
              <a:ext uri="{FF2B5EF4-FFF2-40B4-BE49-F238E27FC236}">
                <a16:creationId xmlns:a16="http://schemas.microsoft.com/office/drawing/2014/main" id="{AD2E0492-8EB8-6802-755C-AF79AAF42A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62C8C-0035-3E6B-2F42-214EF5A9A8F0}"/>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265791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986D-9DCF-9ED9-9714-778658BBAA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1E0B08-9C95-42D7-6519-CBE0EF79C4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BF5888-76CB-9386-2788-29C62FBE31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DB3908-47B6-D67E-FAA9-9058E90EAD08}"/>
              </a:ext>
            </a:extLst>
          </p:cNvPr>
          <p:cNvSpPr>
            <a:spLocks noGrp="1"/>
          </p:cNvSpPr>
          <p:nvPr>
            <p:ph type="dt" sz="half" idx="10"/>
          </p:nvPr>
        </p:nvSpPr>
        <p:spPr/>
        <p:txBody>
          <a:bodyPr/>
          <a:lstStyle/>
          <a:p>
            <a:fld id="{A0323795-223E-457D-A045-0C95C01D0911}" type="datetime1">
              <a:rPr lang="en-US" smtClean="0"/>
              <a:t>5/6/2026</a:t>
            </a:fld>
            <a:endParaRPr lang="en-US"/>
          </a:p>
        </p:txBody>
      </p:sp>
      <p:sp>
        <p:nvSpPr>
          <p:cNvPr id="6" name="Footer Placeholder 5">
            <a:extLst>
              <a:ext uri="{FF2B5EF4-FFF2-40B4-BE49-F238E27FC236}">
                <a16:creationId xmlns:a16="http://schemas.microsoft.com/office/drawing/2014/main" id="{BA470568-27F2-3549-A202-E67EF47B82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B4F69A-5EC6-6801-A56B-58E15AF97A37}"/>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11503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06C30-FBA0-8C83-EE28-6381897AC5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E8D8DB-9CAD-147B-64B4-CC923951B6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2B1AFD-3827-3F34-A3EF-2141BB7027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4B8984-BB9E-EF7A-1BF3-183D131B78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F314F5-0BF5-7BE5-7703-425B4B6459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73C8BB-BE5C-5068-4607-A0DD09C8B245}"/>
              </a:ext>
            </a:extLst>
          </p:cNvPr>
          <p:cNvSpPr>
            <a:spLocks noGrp="1"/>
          </p:cNvSpPr>
          <p:nvPr>
            <p:ph type="dt" sz="half" idx="10"/>
          </p:nvPr>
        </p:nvSpPr>
        <p:spPr/>
        <p:txBody>
          <a:bodyPr/>
          <a:lstStyle/>
          <a:p>
            <a:fld id="{C5D86E9A-6E1B-4AB4-A14A-651D695E8845}" type="datetime1">
              <a:rPr lang="en-US" smtClean="0"/>
              <a:t>5/6/2026</a:t>
            </a:fld>
            <a:endParaRPr lang="en-US"/>
          </a:p>
        </p:txBody>
      </p:sp>
      <p:sp>
        <p:nvSpPr>
          <p:cNvPr id="8" name="Footer Placeholder 7">
            <a:extLst>
              <a:ext uri="{FF2B5EF4-FFF2-40B4-BE49-F238E27FC236}">
                <a16:creationId xmlns:a16="http://schemas.microsoft.com/office/drawing/2014/main" id="{F0454D92-B0A9-CB1E-AB7E-E2989A980C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B01F4E-7B58-5F48-D784-D68C81FF267C}"/>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3677673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6527C-BD31-1A62-CA1E-5B1090B0E0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B6A510-3086-BB18-7D1C-09EB1CF9F0F2}"/>
              </a:ext>
            </a:extLst>
          </p:cNvPr>
          <p:cNvSpPr>
            <a:spLocks noGrp="1"/>
          </p:cNvSpPr>
          <p:nvPr>
            <p:ph type="dt" sz="half" idx="10"/>
          </p:nvPr>
        </p:nvSpPr>
        <p:spPr/>
        <p:txBody>
          <a:bodyPr/>
          <a:lstStyle/>
          <a:p>
            <a:fld id="{8EBBCDCF-40B2-46D6-8CE7-F37FA89AD62F}" type="datetime1">
              <a:rPr lang="en-US" smtClean="0"/>
              <a:t>5/6/2026</a:t>
            </a:fld>
            <a:endParaRPr lang="en-US"/>
          </a:p>
        </p:txBody>
      </p:sp>
      <p:sp>
        <p:nvSpPr>
          <p:cNvPr id="4" name="Footer Placeholder 3">
            <a:extLst>
              <a:ext uri="{FF2B5EF4-FFF2-40B4-BE49-F238E27FC236}">
                <a16:creationId xmlns:a16="http://schemas.microsoft.com/office/drawing/2014/main" id="{FB7CE6D2-D0E9-2852-A6AE-89B11892B0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F16D0E-E978-37B3-B7A4-1A80F1BF4895}"/>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1474970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75FEB-734C-BA55-16A6-7A9EE50F90CB}"/>
              </a:ext>
            </a:extLst>
          </p:cNvPr>
          <p:cNvSpPr>
            <a:spLocks noGrp="1"/>
          </p:cNvSpPr>
          <p:nvPr>
            <p:ph type="dt" sz="half" idx="10"/>
          </p:nvPr>
        </p:nvSpPr>
        <p:spPr/>
        <p:txBody>
          <a:bodyPr/>
          <a:lstStyle/>
          <a:p>
            <a:fld id="{83A24E81-3C08-4427-97B1-C9257130E431}" type="datetime1">
              <a:rPr lang="en-US" smtClean="0"/>
              <a:t>5/6/2026</a:t>
            </a:fld>
            <a:endParaRPr lang="en-US"/>
          </a:p>
        </p:txBody>
      </p:sp>
      <p:sp>
        <p:nvSpPr>
          <p:cNvPr id="3" name="Footer Placeholder 2">
            <a:extLst>
              <a:ext uri="{FF2B5EF4-FFF2-40B4-BE49-F238E27FC236}">
                <a16:creationId xmlns:a16="http://schemas.microsoft.com/office/drawing/2014/main" id="{EFABE274-13AE-5FB9-C8C9-04EFDF3A5B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61392C-74D9-02C3-FFF7-CFAC56C6D4DB}"/>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4224707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9F096-CFD4-F8E4-74C9-F713DDCD9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532C2A-63FB-CCE7-B73A-6BBF0D67C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9A28B8-8AD3-6F5E-D740-E5ECD384DC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B9D8D6-B6AD-EBC9-35A8-3E06672FC3E0}"/>
              </a:ext>
            </a:extLst>
          </p:cNvPr>
          <p:cNvSpPr>
            <a:spLocks noGrp="1"/>
          </p:cNvSpPr>
          <p:nvPr>
            <p:ph type="dt" sz="half" idx="10"/>
          </p:nvPr>
        </p:nvSpPr>
        <p:spPr/>
        <p:txBody>
          <a:bodyPr/>
          <a:lstStyle/>
          <a:p>
            <a:fld id="{7A995955-FB9B-4408-AE56-F0EFC8CCD9A3}" type="datetime1">
              <a:rPr lang="en-US" smtClean="0"/>
              <a:t>5/6/2026</a:t>
            </a:fld>
            <a:endParaRPr lang="en-US"/>
          </a:p>
        </p:txBody>
      </p:sp>
      <p:sp>
        <p:nvSpPr>
          <p:cNvPr id="6" name="Footer Placeholder 5">
            <a:extLst>
              <a:ext uri="{FF2B5EF4-FFF2-40B4-BE49-F238E27FC236}">
                <a16:creationId xmlns:a16="http://schemas.microsoft.com/office/drawing/2014/main" id="{2E194439-051E-77FB-EC52-59AD81EA5A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1C014-D258-1547-B92F-FFC8119FF99A}"/>
              </a:ext>
            </a:extLst>
          </p:cNvPr>
          <p:cNvSpPr>
            <a:spLocks noGrp="1"/>
          </p:cNvSpPr>
          <p:nvPr>
            <p:ph type="sldNum" sz="quarter" idx="12"/>
          </p:nvPr>
        </p:nvSpPr>
        <p:spPr/>
        <p:txBody>
          <a:bodyPr/>
          <a:lstStyle/>
          <a:p>
            <a:fld id="{D9AA1620-0C76-447A-918E-A755E75CF378}" type="slidenum">
              <a:rPr lang="en-US" smtClean="0"/>
              <a:t>‹#›</a:t>
            </a:fld>
            <a:endParaRPr lang="en-US"/>
          </a:p>
        </p:txBody>
      </p:sp>
    </p:spTree>
    <p:extLst>
      <p:ext uri="{BB962C8B-B14F-4D97-AF65-F5344CB8AC3E}">
        <p14:creationId xmlns:p14="http://schemas.microsoft.com/office/powerpoint/2010/main" val="1634172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5FF163-426B-50EB-6607-2215B4430C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1B648F-EDA3-798A-04BE-D7CE2DDE12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AFC4C-F93D-D599-9B95-603410BD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4D820-B3F6-4720-A959-B7DAE32BFFC5}" type="datetime1">
              <a:rPr lang="en-US" smtClean="0"/>
              <a:t>5/6/2026</a:t>
            </a:fld>
            <a:endParaRPr lang="en-US"/>
          </a:p>
        </p:txBody>
      </p:sp>
      <p:sp>
        <p:nvSpPr>
          <p:cNvPr id="5" name="Footer Placeholder 4">
            <a:extLst>
              <a:ext uri="{FF2B5EF4-FFF2-40B4-BE49-F238E27FC236}">
                <a16:creationId xmlns:a16="http://schemas.microsoft.com/office/drawing/2014/main" id="{1C75D64B-2E90-1BA6-194E-619200F9D8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3923D0-0EE0-B0E4-CFB2-77F3CF82BA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AA1620-0C76-447A-918E-A755E75CF378}" type="slidenum">
              <a:rPr lang="en-US" smtClean="0"/>
              <a:t>‹#›</a:t>
            </a:fld>
            <a:endParaRPr lang="en-US"/>
          </a:p>
        </p:txBody>
      </p:sp>
    </p:spTree>
    <p:extLst>
      <p:ext uri="{BB962C8B-B14F-4D97-AF65-F5344CB8AC3E}">
        <p14:creationId xmlns:p14="http://schemas.microsoft.com/office/powerpoint/2010/main" val="1583638596"/>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95"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82"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6B068D-CD90-C3ED-90E0-41ACBDFC18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EDB8B0-D49A-5374-9A6F-2AB000782B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839A99-F48E-3C31-C0E3-22558A6FD4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C09ECF-4F9B-445E-910C-4F3CBD1C68FE}" type="datetimeFigureOut">
              <a:rPr lang="en-US" smtClean="0"/>
              <a:t>5/6/2026</a:t>
            </a:fld>
            <a:endParaRPr lang="en-US"/>
          </a:p>
        </p:txBody>
      </p:sp>
      <p:sp>
        <p:nvSpPr>
          <p:cNvPr id="5" name="Footer Placeholder 4">
            <a:extLst>
              <a:ext uri="{FF2B5EF4-FFF2-40B4-BE49-F238E27FC236}">
                <a16:creationId xmlns:a16="http://schemas.microsoft.com/office/drawing/2014/main" id="{791841C3-6BF5-4F38-26DB-B02A28FEB1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A389EC3-DBE2-1393-DBD1-2E35539E56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BBCBA8-5677-4CB8-A4DC-256CA18BF552}" type="slidenum">
              <a:rPr lang="en-US" smtClean="0"/>
              <a:t>‹#›</a:t>
            </a:fld>
            <a:endParaRPr lang="en-US"/>
          </a:p>
        </p:txBody>
      </p:sp>
    </p:spTree>
    <p:extLst>
      <p:ext uri="{BB962C8B-B14F-4D97-AF65-F5344CB8AC3E}">
        <p14:creationId xmlns:p14="http://schemas.microsoft.com/office/powerpoint/2010/main" val="4017353"/>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sv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gust.com/" TargetMode="External"/><Relationship Id="rId2" Type="http://schemas.openxmlformats.org/officeDocument/2006/relationships/image" Target="../media/image1.svg"/><Relationship Id="rId1" Type="http://schemas.openxmlformats.org/officeDocument/2006/relationships/slideLayout" Target="../slideLayouts/slideLayout2.xml"/><Relationship Id="rId5" Type="http://schemas.openxmlformats.org/officeDocument/2006/relationships/hyperlink" Target="https://www.angellist.com/" TargetMode="External"/><Relationship Id="rId4" Type="http://schemas.openxmlformats.org/officeDocument/2006/relationships/hyperlink" Target="https://askforfunding.com/"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tp.ilsebio.com/" TargetMode="External"/><Relationship Id="rId2" Type="http://schemas.openxmlformats.org/officeDocument/2006/relationships/image" Target="../media/image1.svg"/><Relationship Id="rId1" Type="http://schemas.openxmlformats.org/officeDocument/2006/relationships/slideLayout" Target="../slideLayouts/slideLayout2.xml"/><Relationship Id="rId5" Type="http://schemas.openxmlformats.org/officeDocument/2006/relationships/hyperlink" Target="https://docs.google.com/forms/d/1nqW3zlyG-gW6N_lILsDP6A2n1SygZW2CkYI6TAInDEs/edit" TargetMode="External"/><Relationship Id="rId4" Type="http://schemas.openxmlformats.org/officeDocument/2006/relationships/hyperlink" Target="https://www.eventbrite.com/e/entrepreneur-training-program-etp-at-ilse-info-webinar-tickets-1984509835339?aff=oddtdtcreator"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sv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5277B2E-6FAF-17FC-750B-201E243C6463}"/>
              </a:ext>
            </a:extLst>
          </p:cNvPr>
          <p:cNvSpPr>
            <a:spLocks noGrp="1"/>
          </p:cNvSpPr>
          <p:nvPr>
            <p:ph type="ctrTitle"/>
          </p:nvPr>
        </p:nvSpPr>
        <p:spPr>
          <a:xfrm>
            <a:off x="2026693" y="1030406"/>
            <a:ext cx="8147713" cy="3081242"/>
          </a:xfrm>
        </p:spPr>
        <p:txBody>
          <a:bodyPr anchor="ctr">
            <a:normAutofit/>
          </a:bodyPr>
          <a:lstStyle/>
          <a:p>
            <a:r>
              <a:rPr lang="en-US" sz="4800" dirty="0">
                <a:solidFill>
                  <a:srgbClr val="FFFFFF"/>
                </a:solidFill>
              </a:rPr>
              <a:t>From Concept to Company</a:t>
            </a:r>
          </a:p>
        </p:txBody>
      </p:sp>
      <p:sp>
        <p:nvSpPr>
          <p:cNvPr id="3" name="Subtitle 2">
            <a:extLst>
              <a:ext uri="{FF2B5EF4-FFF2-40B4-BE49-F238E27FC236}">
                <a16:creationId xmlns:a16="http://schemas.microsoft.com/office/drawing/2014/main" id="{424D76CE-FE5C-31BB-0102-079C3BCEE77C}"/>
              </a:ext>
            </a:extLst>
          </p:cNvPr>
          <p:cNvSpPr>
            <a:spLocks noGrp="1"/>
          </p:cNvSpPr>
          <p:nvPr>
            <p:ph type="subTitle" idx="1"/>
          </p:nvPr>
        </p:nvSpPr>
        <p:spPr>
          <a:xfrm>
            <a:off x="1559943" y="5171093"/>
            <a:ext cx="9078628" cy="860620"/>
          </a:xfrm>
        </p:spPr>
        <p:txBody>
          <a:bodyPr anchor="ctr">
            <a:normAutofit/>
          </a:bodyPr>
          <a:lstStyle/>
          <a:p>
            <a:r>
              <a:rPr lang="en-US" dirty="0">
                <a:solidFill>
                  <a:srgbClr val="FFFFFF"/>
                </a:solidFill>
              </a:rPr>
              <a:t>Peter Hoehn </a:t>
            </a:r>
          </a:p>
        </p:txBody>
      </p:sp>
      <p:sp>
        <p:nvSpPr>
          <p:cNvPr id="5" name="Slide Number Placeholder 4">
            <a:extLst>
              <a:ext uri="{FF2B5EF4-FFF2-40B4-BE49-F238E27FC236}">
                <a16:creationId xmlns:a16="http://schemas.microsoft.com/office/drawing/2014/main" id="{6B6E0830-20F9-E6EA-4CBE-027B2392FBF1}"/>
              </a:ext>
            </a:extLst>
          </p:cNvPr>
          <p:cNvSpPr>
            <a:spLocks noGrp="1"/>
          </p:cNvSpPr>
          <p:nvPr>
            <p:ph type="sldNum" sz="quarter" idx="12"/>
          </p:nvPr>
        </p:nvSpPr>
        <p:spPr/>
        <p:txBody>
          <a:bodyPr/>
          <a:lstStyle/>
          <a:p>
            <a:fld id="{D9AA1620-0C76-447A-918E-A755E75CF378}" type="slidenum">
              <a:rPr lang="en-US" smtClean="0"/>
              <a:t>1</a:t>
            </a:fld>
            <a:endParaRPr lang="en-US"/>
          </a:p>
        </p:txBody>
      </p:sp>
      <p:sp>
        <p:nvSpPr>
          <p:cNvPr id="4" name="Footer Placeholder 3">
            <a:extLst>
              <a:ext uri="{FF2B5EF4-FFF2-40B4-BE49-F238E27FC236}">
                <a16:creationId xmlns:a16="http://schemas.microsoft.com/office/drawing/2014/main" id="{8FE8F73E-FE2D-0F21-F023-D9D82BA1D047}"/>
              </a:ext>
            </a:extLst>
          </p:cNvPr>
          <p:cNvSpPr>
            <a:spLocks noGrp="1"/>
          </p:cNvSpPr>
          <p:nvPr>
            <p:ph type="ftr" sz="quarter" idx="11"/>
          </p:nvPr>
        </p:nvSpPr>
        <p:spPr/>
        <p:txBody>
          <a:bodyPr/>
          <a:lstStyle/>
          <a:p>
            <a:r>
              <a:rPr lang="en-US" dirty="0"/>
              <a:t>May 11, 2026</a:t>
            </a:r>
          </a:p>
        </p:txBody>
      </p:sp>
    </p:spTree>
    <p:extLst>
      <p:ext uri="{BB962C8B-B14F-4D97-AF65-F5344CB8AC3E}">
        <p14:creationId xmlns:p14="http://schemas.microsoft.com/office/powerpoint/2010/main" val="30624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DC966A-BABC-F520-9E06-67613ADD85D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21860D-FDC7-6239-138F-5D436DA65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1ED67B66-7A26-0EE4-7C7A-591A271056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B5B40759-C998-B963-8272-FC6B8C23ED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FA4179C-3D22-7084-FD7C-17E6601E42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4955929-20DF-E40C-D9E0-11C2F94110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BDFA0B3-9E38-FF7B-8CFB-01E93D64561B}"/>
              </a:ext>
            </a:extLst>
          </p:cNvPr>
          <p:cNvSpPr>
            <a:spLocks noGrp="1"/>
          </p:cNvSpPr>
          <p:nvPr>
            <p:ph type="title"/>
          </p:nvPr>
        </p:nvSpPr>
        <p:spPr>
          <a:xfrm>
            <a:off x="412058" y="339124"/>
            <a:ext cx="9895951" cy="1033669"/>
          </a:xfrm>
        </p:spPr>
        <p:txBody>
          <a:bodyPr>
            <a:normAutofit fontScale="90000"/>
          </a:bodyPr>
          <a:lstStyle/>
          <a:p>
            <a:r>
              <a:rPr lang="en-US" sz="3600" dirty="0">
                <a:solidFill>
                  <a:srgbClr val="FFFFFF"/>
                </a:solidFill>
              </a:rPr>
              <a:t>Critical Input for Diagnostic Development:</a:t>
            </a:r>
            <a:br>
              <a:rPr lang="en-US" sz="3600" dirty="0">
                <a:solidFill>
                  <a:srgbClr val="FFFFFF"/>
                </a:solidFill>
              </a:rPr>
            </a:br>
            <a:r>
              <a:rPr lang="en-US" sz="3600" dirty="0">
                <a:solidFill>
                  <a:srgbClr val="FFFFFF"/>
                </a:solidFill>
              </a:rPr>
              <a:t>Clinical Utility</a:t>
            </a:r>
          </a:p>
        </p:txBody>
      </p:sp>
      <p:sp>
        <p:nvSpPr>
          <p:cNvPr id="4" name="Footer Placeholder 3">
            <a:extLst>
              <a:ext uri="{FF2B5EF4-FFF2-40B4-BE49-F238E27FC236}">
                <a16:creationId xmlns:a16="http://schemas.microsoft.com/office/drawing/2014/main" id="{99B43C99-4740-FAF1-3DF8-621ABB3E76F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BA373C82-A3C0-8F2E-F79F-EEB3B86877C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54BBCF9F-E6BC-57DC-C5AE-E857BE412CC8}"/>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D48F5A00-C517-5178-72C9-1202E8040B32}"/>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B7504DD6-4DBA-56D7-0FD1-78FE73FE16DB}"/>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6" name="Arrow: Down 5">
            <a:extLst>
              <a:ext uri="{FF2B5EF4-FFF2-40B4-BE49-F238E27FC236}">
                <a16:creationId xmlns:a16="http://schemas.microsoft.com/office/drawing/2014/main" id="{B0C75068-DB77-ABEB-4148-8677F7423397}"/>
              </a:ext>
            </a:extLst>
          </p:cNvPr>
          <p:cNvSpPr/>
          <p:nvPr/>
        </p:nvSpPr>
        <p:spPr>
          <a:xfrm>
            <a:off x="997504" y="3048574"/>
            <a:ext cx="1105469" cy="561786"/>
          </a:xfrm>
          <a:prstGeom prst="downArrow">
            <a:avLst/>
          </a:prstGeom>
          <a:solidFill>
            <a:schemeClr val="accent1">
              <a:lumMod val="75000"/>
            </a:schemeClr>
          </a:solidFill>
          <a:ln w="12700" cap="flat" cmpd="sng" algn="ctr">
            <a:solidFill>
              <a:srgbClr val="002C6E">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13" name="TextBox 12">
            <a:extLst>
              <a:ext uri="{FF2B5EF4-FFF2-40B4-BE49-F238E27FC236}">
                <a16:creationId xmlns:a16="http://schemas.microsoft.com/office/drawing/2014/main" id="{C0E10D73-3AA5-B484-8C79-18934723CB97}"/>
              </a:ext>
            </a:extLst>
          </p:cNvPr>
          <p:cNvSpPr txBox="1"/>
          <p:nvPr/>
        </p:nvSpPr>
        <p:spPr>
          <a:xfrm>
            <a:off x="326889" y="3571645"/>
            <a:ext cx="2556282" cy="1343958"/>
          </a:xfrm>
          <a:prstGeom prst="rect">
            <a:avLst/>
          </a:prstGeom>
          <a:noFill/>
          <a:ln w="28575">
            <a:noFill/>
          </a:ln>
        </p:spPr>
        <p:txBody>
          <a:bodyPr wrap="square" rtlCol="0">
            <a:spAutoFit/>
          </a:bodyPr>
          <a:lstStyle/>
          <a:p>
            <a:pPr algn="ctr"/>
            <a:r>
              <a:rPr lang="en-US" sz="2400" b="1" dirty="0">
                <a:solidFill>
                  <a:prstClr val="black"/>
                </a:solidFill>
                <a:latin typeface="Avenir 45 Book"/>
              </a:rPr>
              <a:t>Performance</a:t>
            </a:r>
          </a:p>
          <a:p>
            <a:pPr algn="ctr">
              <a:spcBef>
                <a:spcPts val="400"/>
              </a:spcBef>
            </a:pPr>
            <a:r>
              <a:rPr lang="en-US" dirty="0">
                <a:solidFill>
                  <a:srgbClr val="111111"/>
                </a:solidFill>
                <a:latin typeface="Avenir 45 Book"/>
              </a:rPr>
              <a:t> ”The ability of a test to discriminate between subclasses of subjects.”</a:t>
            </a:r>
          </a:p>
        </p:txBody>
      </p:sp>
      <p:sp>
        <p:nvSpPr>
          <p:cNvPr id="15" name="Rectangle: Rounded Corners 14">
            <a:extLst>
              <a:ext uri="{FF2B5EF4-FFF2-40B4-BE49-F238E27FC236}">
                <a16:creationId xmlns:a16="http://schemas.microsoft.com/office/drawing/2014/main" id="{1E93F9AB-A885-692F-3A92-E54345B21575}"/>
              </a:ext>
            </a:extLst>
          </p:cNvPr>
          <p:cNvSpPr/>
          <p:nvPr/>
        </p:nvSpPr>
        <p:spPr>
          <a:xfrm>
            <a:off x="502586" y="2431535"/>
            <a:ext cx="11030993" cy="617038"/>
          </a:xfrm>
          <a:prstGeom prst="roundRect">
            <a:avLst/>
          </a:prstGeom>
          <a:solidFill>
            <a:schemeClr val="accent1">
              <a:lumMod val="75000"/>
            </a:schemeClr>
          </a:solidFill>
          <a:ln w="12700" cap="flat" cmpd="sng" algn="ctr">
            <a:solidFill>
              <a:srgbClr val="002C6E">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white"/>
                </a:solidFill>
                <a:effectLst/>
                <a:uLnTx/>
                <a:uFillTx/>
                <a:latin typeface="Avenir 45 Book"/>
                <a:ea typeface="+mn-ea"/>
                <a:cs typeface="+mn-cs"/>
              </a:rPr>
              <a:t>Four Key Pillars of Clinical Utility</a:t>
            </a:r>
          </a:p>
        </p:txBody>
      </p:sp>
      <p:sp>
        <p:nvSpPr>
          <p:cNvPr id="17" name="Arrow: Down 16">
            <a:extLst>
              <a:ext uri="{FF2B5EF4-FFF2-40B4-BE49-F238E27FC236}">
                <a16:creationId xmlns:a16="http://schemas.microsoft.com/office/drawing/2014/main" id="{B6FF0B41-2C30-C23A-0168-96149BFF5B3D}"/>
              </a:ext>
            </a:extLst>
          </p:cNvPr>
          <p:cNvSpPr/>
          <p:nvPr/>
        </p:nvSpPr>
        <p:spPr>
          <a:xfrm>
            <a:off x="3977272" y="3048573"/>
            <a:ext cx="1105469" cy="561786"/>
          </a:xfrm>
          <a:prstGeom prst="downArrow">
            <a:avLst/>
          </a:prstGeom>
          <a:solidFill>
            <a:schemeClr val="accent1">
              <a:lumMod val="75000"/>
            </a:schemeClr>
          </a:solidFill>
          <a:ln w="12700" cap="flat" cmpd="sng" algn="ctr">
            <a:solidFill>
              <a:srgbClr val="002C6E">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18" name="Arrow: Down 17">
            <a:extLst>
              <a:ext uri="{FF2B5EF4-FFF2-40B4-BE49-F238E27FC236}">
                <a16:creationId xmlns:a16="http://schemas.microsoft.com/office/drawing/2014/main" id="{42466727-0893-D852-C3CE-C32AC22277A6}"/>
              </a:ext>
            </a:extLst>
          </p:cNvPr>
          <p:cNvSpPr/>
          <p:nvPr/>
        </p:nvSpPr>
        <p:spPr>
          <a:xfrm>
            <a:off x="6957040" y="3052375"/>
            <a:ext cx="1105469" cy="561786"/>
          </a:xfrm>
          <a:prstGeom prst="downArrow">
            <a:avLst/>
          </a:prstGeom>
          <a:solidFill>
            <a:schemeClr val="accent1">
              <a:lumMod val="75000"/>
            </a:schemeClr>
          </a:solidFill>
          <a:ln w="12700" cap="flat" cmpd="sng" algn="ctr">
            <a:solidFill>
              <a:srgbClr val="002C6E">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19" name="Arrow: Down 18">
            <a:extLst>
              <a:ext uri="{FF2B5EF4-FFF2-40B4-BE49-F238E27FC236}">
                <a16:creationId xmlns:a16="http://schemas.microsoft.com/office/drawing/2014/main" id="{C268E5FD-898F-42BF-ACE2-21D9E3C21786}"/>
              </a:ext>
            </a:extLst>
          </p:cNvPr>
          <p:cNvSpPr/>
          <p:nvPr/>
        </p:nvSpPr>
        <p:spPr>
          <a:xfrm>
            <a:off x="9858128" y="3018393"/>
            <a:ext cx="1105469" cy="561786"/>
          </a:xfrm>
          <a:prstGeom prst="downArrow">
            <a:avLst/>
          </a:prstGeom>
          <a:solidFill>
            <a:schemeClr val="accent1">
              <a:lumMod val="75000"/>
            </a:schemeClr>
          </a:solidFill>
          <a:ln w="12700" cap="flat" cmpd="sng" algn="ctr">
            <a:solidFill>
              <a:srgbClr val="002C6E">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20" name="TextBox 19">
            <a:extLst>
              <a:ext uri="{FF2B5EF4-FFF2-40B4-BE49-F238E27FC236}">
                <a16:creationId xmlns:a16="http://schemas.microsoft.com/office/drawing/2014/main" id="{4B73C7EF-7192-902C-679F-7F484870CA8B}"/>
              </a:ext>
            </a:extLst>
          </p:cNvPr>
          <p:cNvSpPr txBox="1"/>
          <p:nvPr/>
        </p:nvSpPr>
        <p:spPr>
          <a:xfrm>
            <a:off x="3172292" y="3525648"/>
            <a:ext cx="2717708" cy="2174954"/>
          </a:xfrm>
          <a:prstGeom prst="rect">
            <a:avLst/>
          </a:prstGeom>
          <a:noFill/>
          <a:ln w="28575">
            <a:noFill/>
          </a:ln>
        </p:spPr>
        <p:txBody>
          <a:bodyPr wrap="square" rtlCol="0">
            <a:spAutoFit/>
          </a:bodyPr>
          <a:lstStyle/>
          <a:p>
            <a:pPr algn="ctr"/>
            <a:r>
              <a:rPr lang="en-US" sz="2400" b="1" dirty="0">
                <a:solidFill>
                  <a:prstClr val="black"/>
                </a:solidFill>
                <a:latin typeface="Avenir 45 Book"/>
              </a:rPr>
              <a:t>Accuracy</a:t>
            </a:r>
          </a:p>
          <a:p>
            <a:pPr algn="ctr">
              <a:spcBef>
                <a:spcPts val="400"/>
              </a:spcBef>
            </a:pPr>
            <a:r>
              <a:rPr lang="en-US" dirty="0">
                <a:solidFill>
                  <a:srgbClr val="111111"/>
                </a:solidFill>
                <a:latin typeface="Avenir 45 Book"/>
              </a:rPr>
              <a:t> ”The ability of a test to accurately and reliably detect a condition when it is present and the absence of a condition when it is not present”</a:t>
            </a:r>
          </a:p>
        </p:txBody>
      </p:sp>
      <p:sp>
        <p:nvSpPr>
          <p:cNvPr id="21" name="TextBox 20">
            <a:extLst>
              <a:ext uri="{FF2B5EF4-FFF2-40B4-BE49-F238E27FC236}">
                <a16:creationId xmlns:a16="http://schemas.microsoft.com/office/drawing/2014/main" id="{59C332F1-3B27-99E2-7635-2D37DB671642}"/>
              </a:ext>
            </a:extLst>
          </p:cNvPr>
          <p:cNvSpPr txBox="1"/>
          <p:nvPr/>
        </p:nvSpPr>
        <p:spPr>
          <a:xfrm>
            <a:off x="6267557" y="3587522"/>
            <a:ext cx="2556282" cy="1897955"/>
          </a:xfrm>
          <a:prstGeom prst="rect">
            <a:avLst/>
          </a:prstGeom>
          <a:noFill/>
          <a:ln w="28575">
            <a:noFill/>
          </a:ln>
        </p:spPr>
        <p:txBody>
          <a:bodyPr wrap="square" rtlCol="0">
            <a:spAutoFit/>
          </a:bodyPr>
          <a:lstStyle/>
          <a:p>
            <a:pPr algn="ctr"/>
            <a:r>
              <a:rPr lang="en-US" sz="2400" b="1" dirty="0">
                <a:solidFill>
                  <a:prstClr val="black"/>
                </a:solidFill>
                <a:latin typeface="Avenir 45 Book"/>
              </a:rPr>
              <a:t>Management</a:t>
            </a:r>
          </a:p>
          <a:p>
            <a:pPr algn="ctr">
              <a:spcBef>
                <a:spcPts val="400"/>
              </a:spcBef>
            </a:pPr>
            <a:r>
              <a:rPr lang="en-US" dirty="0">
                <a:solidFill>
                  <a:srgbClr val="111111"/>
                </a:solidFill>
                <a:latin typeface="Avenir 45 Book"/>
              </a:rPr>
              <a:t> “The extent to which a diagnostic test will lead to a favorable change in clinician management of the patient being tested”</a:t>
            </a:r>
          </a:p>
        </p:txBody>
      </p:sp>
      <p:sp>
        <p:nvSpPr>
          <p:cNvPr id="22" name="TextBox 21">
            <a:extLst>
              <a:ext uri="{FF2B5EF4-FFF2-40B4-BE49-F238E27FC236}">
                <a16:creationId xmlns:a16="http://schemas.microsoft.com/office/drawing/2014/main" id="{B94C172F-76E9-6F8A-F95F-E03DF1C2B5BA}"/>
              </a:ext>
            </a:extLst>
          </p:cNvPr>
          <p:cNvSpPr txBox="1"/>
          <p:nvPr/>
        </p:nvSpPr>
        <p:spPr>
          <a:xfrm>
            <a:off x="9184141" y="3597300"/>
            <a:ext cx="2556282" cy="1897955"/>
          </a:xfrm>
          <a:prstGeom prst="rect">
            <a:avLst/>
          </a:prstGeom>
          <a:noFill/>
          <a:ln w="28575">
            <a:noFill/>
          </a:ln>
        </p:spPr>
        <p:txBody>
          <a:bodyPr wrap="square" rtlCol="0">
            <a:spAutoFit/>
          </a:bodyPr>
          <a:lstStyle/>
          <a:p>
            <a:pPr algn="ctr"/>
            <a:r>
              <a:rPr lang="en-US" sz="2400" b="1" dirty="0">
                <a:solidFill>
                  <a:prstClr val="black"/>
                </a:solidFill>
                <a:latin typeface="Avenir 45 Book"/>
              </a:rPr>
              <a:t>Outcomes</a:t>
            </a:r>
          </a:p>
          <a:p>
            <a:pPr algn="ctr">
              <a:spcBef>
                <a:spcPts val="400"/>
              </a:spcBef>
            </a:pPr>
            <a:r>
              <a:rPr lang="en-US" dirty="0">
                <a:solidFill>
                  <a:srgbClr val="111111"/>
                </a:solidFill>
                <a:latin typeface="Avenir 45 Book"/>
              </a:rPr>
              <a:t> “The extent to which incorporating the test into clinical management will improve outcomes and / or lower costs”</a:t>
            </a:r>
          </a:p>
        </p:txBody>
      </p:sp>
      <p:sp>
        <p:nvSpPr>
          <p:cNvPr id="23" name="Rectangle: Rounded Corners 22">
            <a:extLst>
              <a:ext uri="{FF2B5EF4-FFF2-40B4-BE49-F238E27FC236}">
                <a16:creationId xmlns:a16="http://schemas.microsoft.com/office/drawing/2014/main" id="{7BA2790E-3151-47E6-B027-47CEB0954CF8}"/>
              </a:ext>
            </a:extLst>
          </p:cNvPr>
          <p:cNvSpPr/>
          <p:nvPr/>
        </p:nvSpPr>
        <p:spPr>
          <a:xfrm>
            <a:off x="205737" y="3610359"/>
            <a:ext cx="2717708" cy="2196719"/>
          </a:xfrm>
          <a:prstGeom prst="roundRect">
            <a:avLst/>
          </a:prstGeom>
          <a:noFill/>
          <a:ln w="28575" cap="flat" cmpd="sng" algn="ctr">
            <a:solidFill>
              <a:srgbClr val="002C6E"/>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24" name="Rectangle: Rounded Corners 23">
            <a:extLst>
              <a:ext uri="{FF2B5EF4-FFF2-40B4-BE49-F238E27FC236}">
                <a16:creationId xmlns:a16="http://schemas.microsoft.com/office/drawing/2014/main" id="{7968EE57-C391-C1CF-B74D-365A7200D2AC}"/>
              </a:ext>
            </a:extLst>
          </p:cNvPr>
          <p:cNvSpPr/>
          <p:nvPr/>
        </p:nvSpPr>
        <p:spPr>
          <a:xfrm>
            <a:off x="3202091" y="3604102"/>
            <a:ext cx="2717708" cy="2196719"/>
          </a:xfrm>
          <a:prstGeom prst="roundRect">
            <a:avLst/>
          </a:prstGeom>
          <a:noFill/>
          <a:ln w="28575" cap="flat" cmpd="sng" algn="ctr">
            <a:solidFill>
              <a:srgbClr val="002C6E"/>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25" name="Rectangle: Rounded Corners 24">
            <a:extLst>
              <a:ext uri="{FF2B5EF4-FFF2-40B4-BE49-F238E27FC236}">
                <a16:creationId xmlns:a16="http://schemas.microsoft.com/office/drawing/2014/main" id="{D177CDEB-DBAA-0C94-C4F5-7D984A49D64C}"/>
              </a:ext>
            </a:extLst>
          </p:cNvPr>
          <p:cNvSpPr/>
          <p:nvPr/>
        </p:nvSpPr>
        <p:spPr>
          <a:xfrm>
            <a:off x="6193439" y="3598941"/>
            <a:ext cx="2717708" cy="2196719"/>
          </a:xfrm>
          <a:prstGeom prst="roundRect">
            <a:avLst/>
          </a:prstGeom>
          <a:noFill/>
          <a:ln w="28575" cap="flat" cmpd="sng" algn="ctr">
            <a:solidFill>
              <a:srgbClr val="002C6E"/>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26" name="Rectangle: Rounded Corners 25">
            <a:extLst>
              <a:ext uri="{FF2B5EF4-FFF2-40B4-BE49-F238E27FC236}">
                <a16:creationId xmlns:a16="http://schemas.microsoft.com/office/drawing/2014/main" id="{2F7D2CC3-EA8E-7CD1-113C-865D6229EF90}"/>
              </a:ext>
            </a:extLst>
          </p:cNvPr>
          <p:cNvSpPr/>
          <p:nvPr/>
        </p:nvSpPr>
        <p:spPr>
          <a:xfrm>
            <a:off x="9133156" y="3566592"/>
            <a:ext cx="2717708" cy="2196719"/>
          </a:xfrm>
          <a:prstGeom prst="roundRect">
            <a:avLst/>
          </a:prstGeom>
          <a:noFill/>
          <a:ln w="28575" cap="flat" cmpd="sng" algn="ctr">
            <a:solidFill>
              <a:srgbClr val="002C6E"/>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venir 45 Book"/>
              <a:ea typeface="+mn-ea"/>
              <a:cs typeface="+mn-cs"/>
            </a:endParaRPr>
          </a:p>
        </p:txBody>
      </p:sp>
      <p:sp>
        <p:nvSpPr>
          <p:cNvPr id="27" name="Rectangle: Rounded Corners 26">
            <a:extLst>
              <a:ext uri="{FF2B5EF4-FFF2-40B4-BE49-F238E27FC236}">
                <a16:creationId xmlns:a16="http://schemas.microsoft.com/office/drawing/2014/main" id="{D11BA359-D51B-1B0B-8EF7-A73F4E5AB9CD}"/>
              </a:ext>
            </a:extLst>
          </p:cNvPr>
          <p:cNvSpPr/>
          <p:nvPr/>
        </p:nvSpPr>
        <p:spPr>
          <a:xfrm>
            <a:off x="173137" y="5896453"/>
            <a:ext cx="5746662" cy="556453"/>
          </a:xfrm>
          <a:prstGeom prst="roundRect">
            <a:avLst/>
          </a:prstGeom>
          <a:solidFill>
            <a:sysClr val="window" lastClr="FFFFFF">
              <a:lumMod val="85000"/>
            </a:sysClr>
          </a:solidFill>
          <a:ln w="38100" cap="flat" cmpd="sng" algn="ctr">
            <a:solidFill>
              <a:srgbClr val="22336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FF0000"/>
                </a:solidFill>
                <a:effectLst/>
                <a:uLnTx/>
                <a:uFillTx/>
                <a:latin typeface="Avenir 45 Book"/>
                <a:ea typeface="+mn-ea"/>
                <a:cs typeface="+mn-cs"/>
              </a:rPr>
              <a:t>Focused on diagnostic validity – traditional Dx development studies</a:t>
            </a:r>
          </a:p>
        </p:txBody>
      </p:sp>
      <p:sp>
        <p:nvSpPr>
          <p:cNvPr id="28" name="Rectangle: Rounded Corners 27">
            <a:extLst>
              <a:ext uri="{FF2B5EF4-FFF2-40B4-BE49-F238E27FC236}">
                <a16:creationId xmlns:a16="http://schemas.microsoft.com/office/drawing/2014/main" id="{4743E3EB-C6F0-C191-6224-7DA6D95311E7}"/>
              </a:ext>
            </a:extLst>
          </p:cNvPr>
          <p:cNvSpPr/>
          <p:nvPr/>
        </p:nvSpPr>
        <p:spPr>
          <a:xfrm>
            <a:off x="6165462" y="5890924"/>
            <a:ext cx="5869493" cy="617038"/>
          </a:xfrm>
          <a:prstGeom prst="roundRect">
            <a:avLst/>
          </a:prstGeom>
          <a:solidFill>
            <a:sysClr val="window" lastClr="FFFFFF">
              <a:lumMod val="85000"/>
            </a:sysClr>
          </a:solidFill>
          <a:ln w="38100" cap="flat" cmpd="sng" algn="ctr">
            <a:solidFill>
              <a:srgbClr val="22336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FF0000"/>
                </a:solidFill>
                <a:effectLst/>
                <a:uLnTx/>
                <a:uFillTx/>
                <a:latin typeface="Avenir 45 Book"/>
                <a:ea typeface="+mn-ea"/>
                <a:cs typeface="+mn-cs"/>
              </a:rPr>
              <a:t>Focused on how used in practice and expected impact – Will likely need prospective clinical studies</a:t>
            </a:r>
          </a:p>
        </p:txBody>
      </p:sp>
      <p:sp>
        <p:nvSpPr>
          <p:cNvPr id="30" name="TextBox 29">
            <a:extLst>
              <a:ext uri="{FF2B5EF4-FFF2-40B4-BE49-F238E27FC236}">
                <a16:creationId xmlns:a16="http://schemas.microsoft.com/office/drawing/2014/main" id="{6112997D-EE15-0053-1D3E-0645888FEDE6}"/>
              </a:ext>
            </a:extLst>
          </p:cNvPr>
          <p:cNvSpPr txBox="1"/>
          <p:nvPr/>
        </p:nvSpPr>
        <p:spPr>
          <a:xfrm>
            <a:off x="412058" y="1563540"/>
            <a:ext cx="11367879"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1200"/>
              </a:spcBef>
              <a:spcAft>
                <a:spcPts val="1200"/>
              </a:spcAft>
              <a:buClrTx/>
              <a:buSzTx/>
              <a:buFontTx/>
              <a:buNone/>
              <a:tabLst/>
              <a:defRPr/>
            </a:pPr>
            <a:r>
              <a:rPr kumimoji="0" lang="en-US" sz="2400" b="1" i="1" u="none" strike="noStrike" kern="1200" cap="none" spc="0" normalizeH="0" baseline="0" noProof="0" dirty="0">
                <a:ln>
                  <a:noFill/>
                </a:ln>
                <a:solidFill>
                  <a:srgbClr val="002C6E"/>
                </a:solidFill>
                <a:effectLst/>
                <a:uLnTx/>
                <a:uFillTx/>
                <a:latin typeface="Avenir 45 Book"/>
                <a:ea typeface="+mn-ea"/>
                <a:cs typeface="+mn-cs"/>
              </a:rPr>
              <a:t>Evidence of Clinical Utility is essential to securing reimbursement and driving adoption of new diagnostic tests</a:t>
            </a:r>
          </a:p>
        </p:txBody>
      </p:sp>
    </p:spTree>
    <p:extLst>
      <p:ext uri="{BB962C8B-B14F-4D97-AF65-F5344CB8AC3E}">
        <p14:creationId xmlns:p14="http://schemas.microsoft.com/office/powerpoint/2010/main" val="3158248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0F5BF2-1106-358E-4ECD-55A4E5B232D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333240F-400C-DD62-7B65-2DF4D9507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A637D301-F8B0-C546-A989-83C057313A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C92AB47F-6898-40D2-DAF9-C8170E7837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5D71C2B-AA59-3127-DD2E-8F3DDE3EE0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F35491C1-48B6-B1BB-430B-9D87297579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D23BBE27-DFA3-CE7B-40CF-EBB79CF5FB3D}"/>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From Concept to Company </a:t>
            </a:r>
          </a:p>
        </p:txBody>
      </p:sp>
      <p:sp>
        <p:nvSpPr>
          <p:cNvPr id="4" name="Footer Placeholder 3">
            <a:extLst>
              <a:ext uri="{FF2B5EF4-FFF2-40B4-BE49-F238E27FC236}">
                <a16:creationId xmlns:a16="http://schemas.microsoft.com/office/drawing/2014/main" id="{8FCB5D88-ABCE-7815-D4E4-D5DC10F3B64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F612D73F-B616-8A9A-D9C1-105D282E6D1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E54668D2-3DB0-4E5F-3746-51C1D21F8FD9}"/>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88092DE6-9C54-48E0-3773-0C592DD50015}"/>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81FFE019-1B61-BF78-385C-DC19CDFD2654}"/>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78B2C719-4F26-38AA-BAE9-91DB9990D93E}"/>
              </a:ext>
            </a:extLst>
          </p:cNvPr>
          <p:cNvSpPr/>
          <p:nvPr/>
        </p:nvSpPr>
        <p:spPr>
          <a:xfrm>
            <a:off x="3095538" y="3229762"/>
            <a:ext cx="594779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The Value Proposition</a:t>
            </a:r>
          </a:p>
        </p:txBody>
      </p:sp>
    </p:spTree>
    <p:extLst>
      <p:ext uri="{BB962C8B-B14F-4D97-AF65-F5344CB8AC3E}">
        <p14:creationId xmlns:p14="http://schemas.microsoft.com/office/powerpoint/2010/main" val="4122851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669660-21CA-26AF-3181-0CED9621246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C84F85-0722-821F-200C-D82EA8C8D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2BC21B07-66C8-E605-7E59-9E1A9A1DDB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2D1AA1D-21AD-07F4-0C2D-E0B1E6188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D774AEC-1768-0A32-3322-3D61CBED02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FB1AC8C5-A2CD-2B2B-C336-0B4BD9D1B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C8363BD-54CC-42E1-23B6-749C2B60A713}"/>
              </a:ext>
            </a:extLst>
          </p:cNvPr>
          <p:cNvSpPr>
            <a:spLocks noGrp="1"/>
          </p:cNvSpPr>
          <p:nvPr>
            <p:ph type="title"/>
          </p:nvPr>
        </p:nvSpPr>
        <p:spPr>
          <a:xfrm>
            <a:off x="970476" y="289512"/>
            <a:ext cx="7144819" cy="1033669"/>
          </a:xfrm>
        </p:spPr>
        <p:txBody>
          <a:bodyPr>
            <a:normAutofit/>
          </a:bodyPr>
          <a:lstStyle/>
          <a:p>
            <a:r>
              <a:rPr lang="en-US" sz="4000" b="1" dirty="0">
                <a:solidFill>
                  <a:srgbClr val="FFFFFF"/>
                </a:solidFill>
              </a:rPr>
              <a:t>Forecasting - Net Sales Funnel</a:t>
            </a:r>
          </a:p>
        </p:txBody>
      </p:sp>
      <p:pic>
        <p:nvPicPr>
          <p:cNvPr id="7" name="Graphic 6" descr="Target with solid fill">
            <a:extLst>
              <a:ext uri="{FF2B5EF4-FFF2-40B4-BE49-F238E27FC236}">
                <a16:creationId xmlns:a16="http://schemas.microsoft.com/office/drawing/2014/main" id="{BE947DE1-F795-2718-5C37-2D6ACD5FD92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A95F3928-7AE6-84D0-B45A-4125B08A854E}"/>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B1C6DE15-9722-30F4-6CCF-2AF2FE730833}"/>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D2A5AA6-7707-791B-A760-E649E2CC6188}"/>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Content Placeholder 12">
            <a:extLst>
              <a:ext uri="{FF2B5EF4-FFF2-40B4-BE49-F238E27FC236}">
                <a16:creationId xmlns:a16="http://schemas.microsoft.com/office/drawing/2014/main" id="{F5C9D081-CA74-3B24-A2C3-1CADDC51B1AA}"/>
              </a:ext>
            </a:extLst>
          </p:cNvPr>
          <p:cNvSpPr txBox="1">
            <a:spLocks/>
          </p:cNvSpPr>
          <p:nvPr/>
        </p:nvSpPr>
        <p:spPr>
          <a:xfrm>
            <a:off x="4022090" y="2395807"/>
            <a:ext cx="4114800" cy="32657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 name="AutoShape 2"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9FCFF149-402B-05A7-08C8-DCCFD925E670}"/>
              </a:ext>
            </a:extLst>
          </p:cNvPr>
          <p:cNvSpPr>
            <a:spLocks noChangeAspect="1" noChangeArrowheads="1"/>
          </p:cNvSpPr>
          <p:nvPr/>
        </p:nvSpPr>
        <p:spPr bwMode="auto">
          <a:xfrm>
            <a:off x="592709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7" name="AutoShape 6"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148CAEAD-A43F-B2FE-3132-5AED8D220894}"/>
              </a:ext>
            </a:extLst>
          </p:cNvPr>
          <p:cNvSpPr>
            <a:spLocks noChangeAspect="1" noChangeArrowheads="1"/>
          </p:cNvSpPr>
          <p:nvPr/>
        </p:nvSpPr>
        <p:spPr bwMode="auto">
          <a:xfrm>
            <a:off x="4863249" y="3429000"/>
            <a:ext cx="2432482" cy="243248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3" name="Title 1">
            <a:extLst>
              <a:ext uri="{FF2B5EF4-FFF2-40B4-BE49-F238E27FC236}">
                <a16:creationId xmlns:a16="http://schemas.microsoft.com/office/drawing/2014/main" id="{2BEFA340-21D0-26C6-13D5-7E7BC1D33429}"/>
              </a:ext>
            </a:extLst>
          </p:cNvPr>
          <p:cNvSpPr txBox="1">
            <a:spLocks/>
          </p:cNvSpPr>
          <p:nvPr/>
        </p:nvSpPr>
        <p:spPr>
          <a:xfrm>
            <a:off x="8293608" y="446938"/>
            <a:ext cx="2820225"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Aptos Display" panose="02110004020202020204"/>
              <a:ea typeface="+mj-ea"/>
              <a:cs typeface="+mj-cs"/>
            </a:endParaRPr>
          </a:p>
        </p:txBody>
      </p:sp>
      <p:sp>
        <p:nvSpPr>
          <p:cNvPr id="15" name="Rectangle 14">
            <a:extLst>
              <a:ext uri="{FF2B5EF4-FFF2-40B4-BE49-F238E27FC236}">
                <a16:creationId xmlns:a16="http://schemas.microsoft.com/office/drawing/2014/main" id="{BE797D71-7CE2-B65B-0618-1D083EA71B15}"/>
              </a:ext>
            </a:extLst>
          </p:cNvPr>
          <p:cNvSpPr/>
          <p:nvPr/>
        </p:nvSpPr>
        <p:spPr>
          <a:xfrm>
            <a:off x="1626362" y="1694968"/>
            <a:ext cx="8906256" cy="3782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Total Population</a:t>
            </a:r>
          </a:p>
        </p:txBody>
      </p:sp>
      <p:sp>
        <p:nvSpPr>
          <p:cNvPr id="18" name="Rectangle 17">
            <a:extLst>
              <a:ext uri="{FF2B5EF4-FFF2-40B4-BE49-F238E27FC236}">
                <a16:creationId xmlns:a16="http://schemas.microsoft.com/office/drawing/2014/main" id="{92F73FB1-DEDB-A43F-D6B1-A9B2C9CBE92E}"/>
              </a:ext>
            </a:extLst>
          </p:cNvPr>
          <p:cNvSpPr/>
          <p:nvPr/>
        </p:nvSpPr>
        <p:spPr>
          <a:xfrm>
            <a:off x="1859534" y="2162760"/>
            <a:ext cx="8439912" cy="2834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Prevalence (</a:t>
            </a:r>
            <a:r>
              <a:rPr lang="en-US" dirty="0">
                <a:solidFill>
                  <a:prstClr val="white"/>
                </a:solidFill>
                <a:latin typeface="Aptos" panose="02110004020202020204"/>
              </a:rPr>
              <a:t>T</a:t>
            </a:r>
            <a:r>
              <a:rPr kumimoji="0" lang="en-US" sz="1800" b="0" i="0" u="none" strike="noStrike" kern="1200" cap="none" spc="0" normalizeH="0" baseline="0" noProof="0" dirty="0" err="1">
                <a:ln>
                  <a:noFill/>
                </a:ln>
                <a:solidFill>
                  <a:prstClr val="white"/>
                </a:solidFill>
                <a:effectLst/>
                <a:uLnTx/>
                <a:uFillTx/>
                <a:latin typeface="Aptos" panose="02110004020202020204"/>
                <a:ea typeface="+mn-ea"/>
                <a:cs typeface="+mn-cs"/>
              </a:rPr>
              <a:t>otal</a:t>
            </a: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Addressable Market)</a:t>
            </a:r>
          </a:p>
        </p:txBody>
      </p:sp>
      <p:sp>
        <p:nvSpPr>
          <p:cNvPr id="20" name="Rectangle 19">
            <a:extLst>
              <a:ext uri="{FF2B5EF4-FFF2-40B4-BE49-F238E27FC236}">
                <a16:creationId xmlns:a16="http://schemas.microsoft.com/office/drawing/2014/main" id="{9CD6CE24-2624-FAD3-2541-2D7207CA39D8}"/>
              </a:ext>
            </a:extLst>
          </p:cNvPr>
          <p:cNvSpPr/>
          <p:nvPr/>
        </p:nvSpPr>
        <p:spPr>
          <a:xfrm>
            <a:off x="2047748" y="2542412"/>
            <a:ext cx="8063484" cy="2870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Diagnosed</a:t>
            </a:r>
          </a:p>
        </p:txBody>
      </p:sp>
      <p:sp>
        <p:nvSpPr>
          <p:cNvPr id="21" name="Rectangle 20">
            <a:extLst>
              <a:ext uri="{FF2B5EF4-FFF2-40B4-BE49-F238E27FC236}">
                <a16:creationId xmlns:a16="http://schemas.microsoft.com/office/drawing/2014/main" id="{EB9D78A3-E6C1-1BD1-84D8-A1686593BA63}"/>
              </a:ext>
            </a:extLst>
          </p:cNvPr>
          <p:cNvSpPr/>
          <p:nvPr/>
        </p:nvSpPr>
        <p:spPr>
          <a:xfrm>
            <a:off x="2173859" y="2943931"/>
            <a:ext cx="7811262" cy="2842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treated / likely Rx candidates (Serviceable Market)</a:t>
            </a:r>
          </a:p>
        </p:txBody>
      </p:sp>
      <p:sp>
        <p:nvSpPr>
          <p:cNvPr id="22" name="Rectangle 21">
            <a:extLst>
              <a:ext uri="{FF2B5EF4-FFF2-40B4-BE49-F238E27FC236}">
                <a16:creationId xmlns:a16="http://schemas.microsoft.com/office/drawing/2014/main" id="{BECD7F94-3D1B-8C6D-2260-FBC7225A38E7}"/>
              </a:ext>
            </a:extLst>
          </p:cNvPr>
          <p:cNvSpPr/>
          <p:nvPr/>
        </p:nvSpPr>
        <p:spPr>
          <a:xfrm>
            <a:off x="2346833" y="3307668"/>
            <a:ext cx="7465314" cy="2922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Market Access</a:t>
            </a:r>
          </a:p>
        </p:txBody>
      </p:sp>
      <p:sp>
        <p:nvSpPr>
          <p:cNvPr id="23" name="Rectangle 22">
            <a:extLst>
              <a:ext uri="{FF2B5EF4-FFF2-40B4-BE49-F238E27FC236}">
                <a16:creationId xmlns:a16="http://schemas.microsoft.com/office/drawing/2014/main" id="{6DAD6309-3F32-3749-0200-044D08297F19}"/>
              </a:ext>
            </a:extLst>
          </p:cNvPr>
          <p:cNvSpPr/>
          <p:nvPr/>
        </p:nvSpPr>
        <p:spPr>
          <a:xfrm>
            <a:off x="2513330" y="3687733"/>
            <a:ext cx="7132320" cy="2922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Price</a:t>
            </a:r>
          </a:p>
        </p:txBody>
      </p:sp>
      <p:sp>
        <p:nvSpPr>
          <p:cNvPr id="24" name="Rectangle 23">
            <a:extLst>
              <a:ext uri="{FF2B5EF4-FFF2-40B4-BE49-F238E27FC236}">
                <a16:creationId xmlns:a16="http://schemas.microsoft.com/office/drawing/2014/main" id="{4AC9A188-E46D-15F9-123D-7A403A1D3FE7}"/>
              </a:ext>
            </a:extLst>
          </p:cNvPr>
          <p:cNvSpPr/>
          <p:nvPr/>
        </p:nvSpPr>
        <p:spPr>
          <a:xfrm>
            <a:off x="2898648" y="4490382"/>
            <a:ext cx="6099048" cy="32432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Adherence / Compliance</a:t>
            </a:r>
          </a:p>
        </p:txBody>
      </p:sp>
      <p:sp>
        <p:nvSpPr>
          <p:cNvPr id="25" name="Rectangle 24">
            <a:extLst>
              <a:ext uri="{FF2B5EF4-FFF2-40B4-BE49-F238E27FC236}">
                <a16:creationId xmlns:a16="http://schemas.microsoft.com/office/drawing/2014/main" id="{D53C9960-F8F5-0B2D-1711-2D026720BA82}"/>
              </a:ext>
            </a:extLst>
          </p:cNvPr>
          <p:cNvSpPr/>
          <p:nvPr/>
        </p:nvSpPr>
        <p:spPr>
          <a:xfrm>
            <a:off x="3099816" y="4907873"/>
            <a:ext cx="5769864" cy="32432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Days of Therapy</a:t>
            </a:r>
          </a:p>
        </p:txBody>
      </p:sp>
      <p:sp>
        <p:nvSpPr>
          <p:cNvPr id="27" name="Rectangle 26">
            <a:extLst>
              <a:ext uri="{FF2B5EF4-FFF2-40B4-BE49-F238E27FC236}">
                <a16:creationId xmlns:a16="http://schemas.microsoft.com/office/drawing/2014/main" id="{A815705C-79D9-5108-045B-701EA5B7AF8B}"/>
              </a:ext>
            </a:extLst>
          </p:cNvPr>
          <p:cNvSpPr/>
          <p:nvPr/>
        </p:nvSpPr>
        <p:spPr>
          <a:xfrm>
            <a:off x="2715768" y="4064346"/>
            <a:ext cx="6592824" cy="3234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Patient Share</a:t>
            </a:r>
          </a:p>
        </p:txBody>
      </p:sp>
      <p:sp>
        <p:nvSpPr>
          <p:cNvPr id="28" name="Rectangle 27">
            <a:extLst>
              <a:ext uri="{FF2B5EF4-FFF2-40B4-BE49-F238E27FC236}">
                <a16:creationId xmlns:a16="http://schemas.microsoft.com/office/drawing/2014/main" id="{4F8040D4-0C0D-1E28-E17E-AFBEF1927BC1}"/>
              </a:ext>
            </a:extLst>
          </p:cNvPr>
          <p:cNvSpPr/>
          <p:nvPr/>
        </p:nvSpPr>
        <p:spPr>
          <a:xfrm>
            <a:off x="3285997" y="5318421"/>
            <a:ext cx="5367529" cy="3209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Gross sales</a:t>
            </a:r>
          </a:p>
        </p:txBody>
      </p:sp>
      <p:sp>
        <p:nvSpPr>
          <p:cNvPr id="29" name="Rectangle 28">
            <a:extLst>
              <a:ext uri="{FF2B5EF4-FFF2-40B4-BE49-F238E27FC236}">
                <a16:creationId xmlns:a16="http://schemas.microsoft.com/office/drawing/2014/main" id="{81DAC5CB-1165-01A5-A304-058A0B763B53}"/>
              </a:ext>
            </a:extLst>
          </p:cNvPr>
          <p:cNvSpPr/>
          <p:nvPr/>
        </p:nvSpPr>
        <p:spPr>
          <a:xfrm>
            <a:off x="3483864" y="5727586"/>
            <a:ext cx="4965192" cy="35540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Gross to Net (Discounts)</a:t>
            </a:r>
          </a:p>
        </p:txBody>
      </p:sp>
      <p:sp>
        <p:nvSpPr>
          <p:cNvPr id="30" name="Rectangle 29">
            <a:extLst>
              <a:ext uri="{FF2B5EF4-FFF2-40B4-BE49-F238E27FC236}">
                <a16:creationId xmlns:a16="http://schemas.microsoft.com/office/drawing/2014/main" id="{9ADFE217-BCDD-C63A-6954-50BC02578036}"/>
              </a:ext>
            </a:extLst>
          </p:cNvPr>
          <p:cNvSpPr/>
          <p:nvPr/>
        </p:nvSpPr>
        <p:spPr>
          <a:xfrm>
            <a:off x="3721607" y="6150856"/>
            <a:ext cx="4393691" cy="4931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ptos" panose="02110004020202020204"/>
                <a:ea typeface="+mn-ea"/>
                <a:cs typeface="+mn-cs"/>
              </a:rPr>
              <a:t>Net Sales</a:t>
            </a:r>
          </a:p>
        </p:txBody>
      </p:sp>
      <p:sp>
        <p:nvSpPr>
          <p:cNvPr id="35" name="TextBox 34">
            <a:extLst>
              <a:ext uri="{FF2B5EF4-FFF2-40B4-BE49-F238E27FC236}">
                <a16:creationId xmlns:a16="http://schemas.microsoft.com/office/drawing/2014/main" id="{0412E74B-D75C-B886-AC3B-8BA1FF2DBE3F}"/>
              </a:ext>
            </a:extLst>
          </p:cNvPr>
          <p:cNvSpPr txBox="1"/>
          <p:nvPr/>
        </p:nvSpPr>
        <p:spPr>
          <a:xfrm>
            <a:off x="169287" y="3629578"/>
            <a:ext cx="1705322"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0000"/>
                </a:solidFill>
                <a:effectLst/>
                <a:uLnTx/>
                <a:uFillTx/>
                <a:latin typeface="Aptos" panose="02110004020202020204"/>
                <a:ea typeface="+mn-ea"/>
                <a:cs typeface="+mn-cs"/>
              </a:rPr>
              <a:t>Filters to get to a Net Sales Forecast</a:t>
            </a:r>
          </a:p>
        </p:txBody>
      </p:sp>
      <p:sp>
        <p:nvSpPr>
          <p:cNvPr id="4" name="TextBox 3">
            <a:extLst>
              <a:ext uri="{FF2B5EF4-FFF2-40B4-BE49-F238E27FC236}">
                <a16:creationId xmlns:a16="http://schemas.microsoft.com/office/drawing/2014/main" id="{1985A4AA-F46C-EDAC-3047-8A7384B71DE7}"/>
              </a:ext>
            </a:extLst>
          </p:cNvPr>
          <p:cNvSpPr txBox="1"/>
          <p:nvPr/>
        </p:nvSpPr>
        <p:spPr>
          <a:xfrm>
            <a:off x="9177556" y="430796"/>
            <a:ext cx="2692909" cy="707886"/>
          </a:xfrm>
          <a:prstGeom prst="rect">
            <a:avLst/>
          </a:prstGeom>
          <a:noFill/>
        </p:spPr>
        <p:txBody>
          <a:bodyPr wrap="square" rtlCol="0">
            <a:spAutoFit/>
          </a:bodyPr>
          <a:lstStyle/>
          <a:p>
            <a:pPr algn="ctr"/>
            <a:r>
              <a:rPr lang="en-US" sz="2000" b="1" i="1" dirty="0">
                <a:solidFill>
                  <a:schemeClr val="bg1"/>
                </a:solidFill>
              </a:rPr>
              <a:t>(Yes, you will need a forecast)</a:t>
            </a:r>
          </a:p>
        </p:txBody>
      </p:sp>
    </p:spTree>
    <p:extLst>
      <p:ext uri="{BB962C8B-B14F-4D97-AF65-F5344CB8AC3E}">
        <p14:creationId xmlns:p14="http://schemas.microsoft.com/office/powerpoint/2010/main" val="124981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47EFDA8-EEC7-B5ED-414D-1B9BCA4A1AC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05453D6-F580-A895-214B-25FC838AEF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4FDB4A30-913F-D51B-81F1-AC6E7615E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A5D8FF4E-BA89-52DD-64E4-89FD929DD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B4AC0F51-CFE6-7D6B-79C7-4209426AD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3EB7B33-A2F5-E28D-1551-B3EA315E0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D1EE42B-2F41-9D89-3E67-1AF8B7A642A7}"/>
              </a:ext>
            </a:extLst>
          </p:cNvPr>
          <p:cNvSpPr>
            <a:spLocks noGrp="1"/>
          </p:cNvSpPr>
          <p:nvPr>
            <p:ph type="title"/>
          </p:nvPr>
        </p:nvSpPr>
        <p:spPr>
          <a:xfrm>
            <a:off x="995623" y="287976"/>
            <a:ext cx="9895951" cy="1033669"/>
          </a:xfrm>
        </p:spPr>
        <p:txBody>
          <a:bodyPr>
            <a:normAutofit/>
          </a:bodyPr>
          <a:lstStyle/>
          <a:p>
            <a:r>
              <a:rPr lang="en-US" sz="3200" dirty="0">
                <a:solidFill>
                  <a:srgbClr val="FFFFFF"/>
                </a:solidFill>
              </a:rPr>
              <a:t>Market Sizing: Key Concepts</a:t>
            </a:r>
          </a:p>
        </p:txBody>
      </p:sp>
      <p:pic>
        <p:nvPicPr>
          <p:cNvPr id="7" name="Graphic 6" descr="Target with solid fill">
            <a:extLst>
              <a:ext uri="{FF2B5EF4-FFF2-40B4-BE49-F238E27FC236}">
                <a16:creationId xmlns:a16="http://schemas.microsoft.com/office/drawing/2014/main" id="{9B721B45-9AAA-9EBD-4A89-F20C346FE85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D9FBF9BD-0094-691C-332B-C9072FE727BB}"/>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EEC2E6EF-5A49-33E8-5F62-9306E5057FE7}"/>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1DC6929-62B9-C15B-14CD-9C2E9C5ACC9C}"/>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Content Placeholder 12">
            <a:extLst>
              <a:ext uri="{FF2B5EF4-FFF2-40B4-BE49-F238E27FC236}">
                <a16:creationId xmlns:a16="http://schemas.microsoft.com/office/drawing/2014/main" id="{FB686015-E3D9-D4DA-5C76-F77CA7225B69}"/>
              </a:ext>
            </a:extLst>
          </p:cNvPr>
          <p:cNvSpPr txBox="1">
            <a:spLocks/>
          </p:cNvSpPr>
          <p:nvPr/>
        </p:nvSpPr>
        <p:spPr>
          <a:xfrm>
            <a:off x="6489701" y="2395807"/>
            <a:ext cx="4114800" cy="32657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 name="AutoShape 2"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CD7C528B-7874-CA0A-C798-963C50B8887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3" name="Title 1">
            <a:extLst>
              <a:ext uri="{FF2B5EF4-FFF2-40B4-BE49-F238E27FC236}">
                <a16:creationId xmlns:a16="http://schemas.microsoft.com/office/drawing/2014/main" id="{95205A9F-920E-6942-429C-B2F1940608F2}"/>
              </a:ext>
            </a:extLst>
          </p:cNvPr>
          <p:cNvSpPr txBox="1">
            <a:spLocks/>
          </p:cNvSpPr>
          <p:nvPr/>
        </p:nvSpPr>
        <p:spPr>
          <a:xfrm>
            <a:off x="8293608" y="446938"/>
            <a:ext cx="2820225"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Aptos Display" panose="02110004020202020204"/>
              <a:ea typeface="+mj-ea"/>
              <a:cs typeface="+mj-cs"/>
            </a:endParaRPr>
          </a:p>
        </p:txBody>
      </p:sp>
      <p:sp>
        <p:nvSpPr>
          <p:cNvPr id="18" name="TextBox 17">
            <a:extLst>
              <a:ext uri="{FF2B5EF4-FFF2-40B4-BE49-F238E27FC236}">
                <a16:creationId xmlns:a16="http://schemas.microsoft.com/office/drawing/2014/main" id="{DDC8989F-CE65-F84F-693F-4CA1A8372EC2}"/>
              </a:ext>
            </a:extLst>
          </p:cNvPr>
          <p:cNvSpPr txBox="1"/>
          <p:nvPr/>
        </p:nvSpPr>
        <p:spPr>
          <a:xfrm>
            <a:off x="376493" y="3659486"/>
            <a:ext cx="10986333" cy="369332"/>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5" name="Rectangle: Rounded Corners 14">
            <a:extLst>
              <a:ext uri="{FF2B5EF4-FFF2-40B4-BE49-F238E27FC236}">
                <a16:creationId xmlns:a16="http://schemas.microsoft.com/office/drawing/2014/main" id="{3487A872-36A0-AF2F-A38A-A1336540EF21}"/>
              </a:ext>
            </a:extLst>
          </p:cNvPr>
          <p:cNvSpPr/>
          <p:nvPr/>
        </p:nvSpPr>
        <p:spPr>
          <a:xfrm>
            <a:off x="342840" y="1768583"/>
            <a:ext cx="11472667" cy="2540757"/>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ü"/>
              <a:defRPr/>
            </a:pPr>
            <a:r>
              <a:rPr lang="en-US" b="1" dirty="0">
                <a:solidFill>
                  <a:schemeClr val="tx1"/>
                </a:solidFill>
              </a:rPr>
              <a:t>Addressable market </a:t>
            </a:r>
            <a:r>
              <a:rPr lang="en-US" dirty="0">
                <a:solidFill>
                  <a:schemeClr val="tx1"/>
                </a:solidFill>
              </a:rPr>
              <a:t>– All patients with the disease or condition who could theoretically benefit from the product </a:t>
            </a:r>
          </a:p>
          <a:p>
            <a:pPr marL="285750" lvl="0" indent="-285750">
              <a:buFont typeface="Wingdings" panose="05000000000000000000" pitchFamily="2" charset="2"/>
              <a:buChar char="ü"/>
              <a:defRPr/>
            </a:pPr>
            <a:endParaRPr lang="en-US" dirty="0">
              <a:solidFill>
                <a:schemeClr val="tx1"/>
              </a:solidFill>
            </a:endParaRPr>
          </a:p>
          <a:p>
            <a:pPr marL="285750" lvl="0" indent="-285750">
              <a:buFont typeface="Wingdings" panose="05000000000000000000" pitchFamily="2" charset="2"/>
              <a:buChar char="ü"/>
              <a:defRPr/>
            </a:pPr>
            <a:r>
              <a:rPr lang="en-US" b="1" dirty="0">
                <a:solidFill>
                  <a:schemeClr val="tx1"/>
                </a:solidFill>
              </a:rPr>
              <a:t>Serviceable market </a:t>
            </a:r>
            <a:r>
              <a:rPr lang="en-US" dirty="0">
                <a:solidFill>
                  <a:schemeClr val="tx1"/>
                </a:solidFill>
              </a:rPr>
              <a:t>– The actual number of patients who could reasonably get access to the product given diagnosis rates, expected labelling, regulatory approvals, geographic launch, market access / health insurance coverage, numbers expected to be treated by the target physicians, </a:t>
            </a:r>
            <a:r>
              <a:rPr lang="en-US" dirty="0" err="1">
                <a:solidFill>
                  <a:schemeClr val="tx1"/>
                </a:solidFill>
              </a:rPr>
              <a:t>etc</a:t>
            </a:r>
            <a:endParaRPr lang="en-US" dirty="0">
              <a:solidFill>
                <a:schemeClr val="tx1"/>
              </a:solidFill>
            </a:endParaRPr>
          </a:p>
          <a:p>
            <a:pPr marL="285750" lvl="0" indent="-285750">
              <a:buFont typeface="Wingdings" panose="05000000000000000000" pitchFamily="2" charset="2"/>
              <a:buChar char="ü"/>
              <a:defRPr/>
            </a:pPr>
            <a:endParaRPr lang="en-US" dirty="0">
              <a:solidFill>
                <a:schemeClr val="tx1"/>
              </a:solidFill>
            </a:endParaRPr>
          </a:p>
          <a:p>
            <a:pPr marL="285750" lvl="0" indent="-285750">
              <a:buFont typeface="Wingdings" panose="05000000000000000000" pitchFamily="2" charset="2"/>
              <a:buChar char="ü"/>
              <a:defRPr/>
            </a:pPr>
            <a:r>
              <a:rPr lang="en-US" b="1" dirty="0">
                <a:solidFill>
                  <a:schemeClr val="tx1"/>
                </a:solidFill>
              </a:rPr>
              <a:t>Obtainable market </a:t>
            </a:r>
            <a:r>
              <a:rPr lang="en-US" dirty="0">
                <a:solidFill>
                  <a:schemeClr val="tx1"/>
                </a:solidFill>
              </a:rPr>
              <a:t>– The projected share of the Serviceable market the product is expected to capture </a:t>
            </a:r>
            <a:endParaRPr kumimoji="0" lang="en-US" b="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
        <p:nvSpPr>
          <p:cNvPr id="4" name="Rectangle 3">
            <a:extLst>
              <a:ext uri="{FF2B5EF4-FFF2-40B4-BE49-F238E27FC236}">
                <a16:creationId xmlns:a16="http://schemas.microsoft.com/office/drawing/2014/main" id="{C011FDD0-7B40-6F48-C8D0-0B57A19B0F2F}"/>
              </a:ext>
            </a:extLst>
          </p:cNvPr>
          <p:cNvSpPr/>
          <p:nvPr/>
        </p:nvSpPr>
        <p:spPr>
          <a:xfrm>
            <a:off x="649988" y="4387426"/>
            <a:ext cx="10884874" cy="2066202"/>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68275" indent="-168275">
              <a:spcBef>
                <a:spcPts val="600"/>
              </a:spcBef>
              <a:spcAft>
                <a:spcPts val="600"/>
              </a:spcAft>
              <a:buFont typeface="Arial" panose="020B0604020202020204" pitchFamily="34" charset="0"/>
              <a:buChar char="•"/>
            </a:pPr>
            <a:r>
              <a:rPr lang="en-US" sz="1400" dirty="0">
                <a:solidFill>
                  <a:schemeClr val="accent1">
                    <a:lumMod val="50000"/>
                  </a:schemeClr>
                </a:solidFill>
              </a:rPr>
              <a:t>Dollar sizing of markets is typically based on the expected price of the new product (</a:t>
            </a:r>
            <a:r>
              <a:rPr lang="en-US" sz="1400" dirty="0" err="1">
                <a:solidFill>
                  <a:schemeClr val="accent1">
                    <a:lumMod val="50000"/>
                  </a:schemeClr>
                </a:solidFill>
              </a:rPr>
              <a:t>ie</a:t>
            </a:r>
            <a:r>
              <a:rPr lang="en-US" sz="1400" dirty="0">
                <a:solidFill>
                  <a:schemeClr val="accent1">
                    <a:lumMod val="50000"/>
                  </a:schemeClr>
                </a:solidFill>
              </a:rPr>
              <a:t>.  If the addressable market is 10 Million and expected / projected price of the product is $50,000 per year, the Addressable Market is $500 Billion)</a:t>
            </a:r>
          </a:p>
          <a:p>
            <a:pPr marL="168275" indent="-168275">
              <a:spcBef>
                <a:spcPts val="600"/>
              </a:spcBef>
              <a:spcAft>
                <a:spcPts val="600"/>
              </a:spcAft>
              <a:buFont typeface="Arial" panose="020B0604020202020204" pitchFamily="34" charset="0"/>
              <a:buChar char="•"/>
            </a:pPr>
            <a:r>
              <a:rPr lang="en-US" sz="1400" dirty="0">
                <a:solidFill>
                  <a:schemeClr val="accent1">
                    <a:lumMod val="50000"/>
                  </a:schemeClr>
                </a:solidFill>
              </a:rPr>
              <a:t>Serviceable Market is a much more accurate portrayal of the size of the opportunity – important to capture the assumptions around serviceable market calculations</a:t>
            </a:r>
          </a:p>
          <a:p>
            <a:pPr marL="168275" indent="-168275">
              <a:spcBef>
                <a:spcPts val="600"/>
              </a:spcBef>
              <a:spcAft>
                <a:spcPts val="600"/>
              </a:spcAft>
              <a:buFont typeface="Arial" panose="020B0604020202020204" pitchFamily="34" charset="0"/>
              <a:buChar char="•"/>
            </a:pPr>
            <a:r>
              <a:rPr lang="en-US" sz="1400" dirty="0">
                <a:solidFill>
                  <a:schemeClr val="accent1">
                    <a:lumMod val="50000"/>
                  </a:schemeClr>
                </a:solidFill>
              </a:rPr>
              <a:t>Obtainable market assumes that the product will deliver on the target product profile – ok to be aggressive in preliminary assumptions but also should be realistic, taking into account market conditions, reimbursement, competition, </a:t>
            </a:r>
            <a:r>
              <a:rPr lang="en-US" sz="1400" dirty="0" err="1">
                <a:solidFill>
                  <a:schemeClr val="accent1">
                    <a:lumMod val="50000"/>
                  </a:schemeClr>
                </a:solidFill>
              </a:rPr>
              <a:t>etc</a:t>
            </a:r>
            <a:endParaRPr lang="en-US" sz="1400" dirty="0">
              <a:solidFill>
                <a:schemeClr val="accent1">
                  <a:lumMod val="50000"/>
                </a:schemeClr>
              </a:solidFill>
            </a:endParaRPr>
          </a:p>
        </p:txBody>
      </p:sp>
    </p:spTree>
    <p:extLst>
      <p:ext uri="{BB962C8B-B14F-4D97-AF65-F5344CB8AC3E}">
        <p14:creationId xmlns:p14="http://schemas.microsoft.com/office/powerpoint/2010/main" val="2460855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D5F820-BE0A-5E90-986D-27B42ACF19A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73853E-B0D8-5B91-86D4-EF9E6B972F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E03298C7-5CDC-BACC-EBAE-7D82F0FE9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E6627E79-C59F-AEA1-7E4F-1BDE571820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91CF6D9C-4DA3-51EE-5F59-6A96C44E38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90F05B61-DAD3-8C42-41FD-366C223C8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7424CCF-8804-7EBE-774F-4FB60531E13D}"/>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Market Sizing Example </a:t>
            </a:r>
          </a:p>
        </p:txBody>
      </p:sp>
      <p:sp>
        <p:nvSpPr>
          <p:cNvPr id="4" name="Footer Placeholder 3">
            <a:extLst>
              <a:ext uri="{FF2B5EF4-FFF2-40B4-BE49-F238E27FC236}">
                <a16:creationId xmlns:a16="http://schemas.microsoft.com/office/drawing/2014/main" id="{28589F6B-62A2-9026-0ECB-CECE1A496AF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5216AEB-751E-D608-A7FE-2B643C59397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95B3432E-5C84-39F3-89C2-52D189A57A66}"/>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F5E8B16A-CDFB-4830-43D3-6CBBC7171560}"/>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4BE4E798-1B34-6211-2152-FBB488EC7179}"/>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Google Shape;3146;g2f063402e3e_0_618">
            <a:extLst>
              <a:ext uri="{FF2B5EF4-FFF2-40B4-BE49-F238E27FC236}">
                <a16:creationId xmlns:a16="http://schemas.microsoft.com/office/drawing/2014/main" id="{AB1D416E-FEC8-F544-F98C-C12B1286481E}"/>
              </a:ext>
            </a:extLst>
          </p:cNvPr>
          <p:cNvSpPr/>
          <p:nvPr/>
        </p:nvSpPr>
        <p:spPr>
          <a:xfrm flipH="1">
            <a:off x="470573" y="2279192"/>
            <a:ext cx="5231077" cy="3845385"/>
          </a:xfrm>
          <a:prstGeom prst="rect">
            <a:avLst/>
          </a:prstGeom>
          <a:solidFill>
            <a:schemeClr val="bg2"/>
          </a:solidFill>
          <a:ln>
            <a:noFill/>
          </a:ln>
        </p:spPr>
        <p:txBody>
          <a:bodyPr spcFirstLastPara="1" wrap="square" lIns="60950" tIns="60950" rIns="60950" bIns="60950"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Pts val="900"/>
              <a:buFont typeface="Arial"/>
              <a:buNone/>
              <a:tabLst/>
              <a:defRPr/>
            </a:pPr>
            <a:endParaRPr kumimoji="0" sz="900" b="0" i="0" u="none" strike="noStrike" kern="0" cap="none" spc="0" normalizeH="0" baseline="0" noProof="0">
              <a:ln>
                <a:noFill/>
              </a:ln>
              <a:solidFill>
                <a:srgbClr val="000000"/>
              </a:solidFill>
              <a:effectLst/>
              <a:uLnTx/>
              <a:uFillTx/>
              <a:latin typeface="Arial" panose="020B0604020202020204"/>
              <a:ea typeface="Calibri"/>
              <a:cs typeface="Calibri"/>
              <a:sym typeface="Calibri"/>
            </a:endParaRPr>
          </a:p>
        </p:txBody>
      </p:sp>
      <p:sp>
        <p:nvSpPr>
          <p:cNvPr id="13" name="Google Shape;3149;g2f063402e3e_0_618">
            <a:extLst>
              <a:ext uri="{FF2B5EF4-FFF2-40B4-BE49-F238E27FC236}">
                <a16:creationId xmlns:a16="http://schemas.microsoft.com/office/drawing/2014/main" id="{F4C3B1E5-E6D5-7261-CC35-EF1DDD64EDDB}"/>
              </a:ext>
            </a:extLst>
          </p:cNvPr>
          <p:cNvSpPr/>
          <p:nvPr/>
        </p:nvSpPr>
        <p:spPr>
          <a:xfrm>
            <a:off x="499563" y="2289153"/>
            <a:ext cx="3933644" cy="706200"/>
          </a:xfrm>
          <a:prstGeom prst="rect">
            <a:avLst/>
          </a:prstGeom>
          <a:noFill/>
          <a:ln>
            <a:noFill/>
          </a:ln>
        </p:spPr>
        <p:txBody>
          <a:bodyPr spcFirstLastPara="1" wrap="square" lIns="91425" tIns="91425" rIns="91425" bIns="91425" anchor="t" anchorCtr="0">
            <a:noAutofit/>
          </a:bodyPr>
          <a:lstStyle/>
          <a:p>
            <a:pPr>
              <a:buClr>
                <a:srgbClr val="000000"/>
              </a:buClr>
              <a:buSzPts val="1200"/>
              <a:buFont typeface="Arial"/>
              <a:buNone/>
              <a:defRPr/>
            </a:pPr>
            <a:r>
              <a:rPr lang="en-US" sz="1600" b="1" kern="0" dirty="0">
                <a:solidFill>
                  <a:schemeClr val="accent1">
                    <a:lumMod val="75000"/>
                  </a:schemeClr>
                </a:solidFill>
                <a:latin typeface="Arial" panose="020B0604020202020204"/>
                <a:ea typeface="Verdana"/>
                <a:cs typeface="Verdana"/>
                <a:sym typeface="Verdana"/>
              </a:rPr>
              <a:t>$50B Total Addressable Market (US)</a:t>
            </a:r>
            <a:endParaRPr sz="1600" b="1" kern="0" dirty="0">
              <a:solidFill>
                <a:schemeClr val="accent1">
                  <a:lumMod val="75000"/>
                </a:schemeClr>
              </a:solidFill>
              <a:latin typeface="Arial" panose="020B0604020202020204"/>
              <a:ea typeface="Verdana"/>
              <a:cs typeface="Verdana"/>
              <a:sym typeface="Verdana"/>
            </a:endParaRPr>
          </a:p>
          <a:p>
            <a:pPr>
              <a:buClr>
                <a:srgbClr val="000000"/>
              </a:buClr>
              <a:buSzPts val="1000"/>
              <a:buFont typeface="Arial"/>
              <a:buNone/>
              <a:defRPr/>
            </a:pPr>
            <a:r>
              <a:rPr lang="en-US" sz="1600" kern="0" dirty="0">
                <a:solidFill>
                  <a:schemeClr val="accent1">
                    <a:lumMod val="75000"/>
                  </a:schemeClr>
                </a:solidFill>
                <a:latin typeface="Arial" panose="020B0604020202020204"/>
                <a:ea typeface="Verdana"/>
                <a:cs typeface="Verdana"/>
                <a:sym typeface="Verdana"/>
              </a:rPr>
              <a:t>3M adults in US with disease XYZ</a:t>
            </a:r>
            <a:endParaRPr sz="1600" kern="0" dirty="0">
              <a:solidFill>
                <a:schemeClr val="accent1">
                  <a:lumMod val="75000"/>
                </a:schemeClr>
              </a:solidFill>
              <a:latin typeface="Arial" panose="020B0604020202020204"/>
              <a:ea typeface="Verdana"/>
              <a:cs typeface="Verdana"/>
              <a:sym typeface="Verdana"/>
            </a:endParaRPr>
          </a:p>
        </p:txBody>
      </p:sp>
      <p:sp>
        <p:nvSpPr>
          <p:cNvPr id="21" name="Rectangle 20">
            <a:extLst>
              <a:ext uri="{FF2B5EF4-FFF2-40B4-BE49-F238E27FC236}">
                <a16:creationId xmlns:a16="http://schemas.microsoft.com/office/drawing/2014/main" id="{CFDA7145-9F02-C6AA-1D88-33AFE6E7F8F9}"/>
              </a:ext>
            </a:extLst>
          </p:cNvPr>
          <p:cNvSpPr/>
          <p:nvPr/>
        </p:nvSpPr>
        <p:spPr>
          <a:xfrm>
            <a:off x="2196192" y="3706586"/>
            <a:ext cx="3498189" cy="2417991"/>
          </a:xfrm>
          <a:prstGeom prst="rect">
            <a:avLst/>
          </a:prstGeom>
          <a:solidFill>
            <a:schemeClr val="tx2">
              <a:lumMod val="25000"/>
              <a:lumOff val="75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85EFBD72-7061-61D4-C8DD-DB9C5583A231}"/>
              </a:ext>
            </a:extLst>
          </p:cNvPr>
          <p:cNvGrpSpPr/>
          <p:nvPr/>
        </p:nvGrpSpPr>
        <p:grpSpPr>
          <a:xfrm>
            <a:off x="4057650" y="4869183"/>
            <a:ext cx="1644000" cy="1217942"/>
            <a:chOff x="6063073" y="4753991"/>
            <a:chExt cx="1644000" cy="1217942"/>
          </a:xfrm>
        </p:grpSpPr>
        <p:sp>
          <p:nvSpPr>
            <p:cNvPr id="17" name="Google Shape;3147;g2f063402e3e_0_618">
              <a:extLst>
                <a:ext uri="{FF2B5EF4-FFF2-40B4-BE49-F238E27FC236}">
                  <a16:creationId xmlns:a16="http://schemas.microsoft.com/office/drawing/2014/main" id="{0FFE749B-FE24-9668-3891-FED77C1A3C35}"/>
                </a:ext>
              </a:extLst>
            </p:cNvPr>
            <p:cNvSpPr/>
            <p:nvPr/>
          </p:nvSpPr>
          <p:spPr>
            <a:xfrm>
              <a:off x="6110380" y="4753991"/>
              <a:ext cx="1549386" cy="1217942"/>
            </a:xfrm>
            <a:prstGeom prst="rect">
              <a:avLst/>
            </a:prstGeom>
            <a:solidFill>
              <a:schemeClr val="tx2"/>
            </a:solidFill>
            <a:ln w="28575">
              <a:solidFill>
                <a:srgbClr val="FF0000"/>
              </a:solidFill>
            </a:ln>
          </p:spPr>
          <p:txBody>
            <a:bodyPr spcFirstLastPara="1" wrap="square" lIns="60950" tIns="60950" rIns="60950" bIns="60950"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Pts val="900"/>
                <a:buFont typeface="Arial"/>
                <a:buNone/>
                <a:tabLst/>
                <a:defRPr/>
              </a:pPr>
              <a:endParaRPr kumimoji="0" sz="900" b="0" i="0" u="none" strike="noStrike" kern="0" cap="none" spc="0" normalizeH="0" baseline="0" noProof="0">
                <a:ln>
                  <a:noFill/>
                </a:ln>
                <a:solidFill>
                  <a:srgbClr val="000000"/>
                </a:solidFill>
                <a:effectLst/>
                <a:uLnTx/>
                <a:uFillTx/>
                <a:latin typeface="Arial" panose="020B0604020202020204"/>
                <a:ea typeface="Calibri"/>
                <a:cs typeface="Calibri"/>
                <a:sym typeface="Calibri"/>
              </a:endParaRPr>
            </a:p>
          </p:txBody>
        </p:sp>
        <p:sp>
          <p:nvSpPr>
            <p:cNvPr id="18" name="Google Shape;3150;g2f063402e3e_0_618">
              <a:extLst>
                <a:ext uri="{FF2B5EF4-FFF2-40B4-BE49-F238E27FC236}">
                  <a16:creationId xmlns:a16="http://schemas.microsoft.com/office/drawing/2014/main" id="{2DC36583-0F38-2DDF-2561-6C759E27B670}"/>
                </a:ext>
              </a:extLst>
            </p:cNvPr>
            <p:cNvSpPr/>
            <p:nvPr/>
          </p:nvSpPr>
          <p:spPr>
            <a:xfrm>
              <a:off x="6063073" y="4895068"/>
              <a:ext cx="1644000" cy="1074300"/>
            </a:xfrm>
            <a:prstGeom prst="rect">
              <a:avLst/>
            </a:prstGeom>
            <a:noFill/>
            <a:ln>
              <a:noFill/>
            </a:ln>
          </p:spPr>
          <p:txBody>
            <a:bodyPr spcFirstLastPara="1" wrap="square" lIns="91425" tIns="91425" rIns="91425" bIns="91425" anchor="t" anchorCtr="0">
              <a:noAutofit/>
            </a:bodyPr>
            <a:lstStyle/>
            <a:p>
              <a:pPr algn="ctr">
                <a:buClr>
                  <a:srgbClr val="000000"/>
                </a:buClr>
                <a:buSzPts val="1200"/>
                <a:buFont typeface="Arial"/>
                <a:buNone/>
                <a:defRPr/>
              </a:pPr>
              <a:r>
                <a:rPr lang="en-US" sz="1400" b="1" kern="0" dirty="0">
                  <a:solidFill>
                    <a:srgbClr val="FFFFFF"/>
                  </a:solidFill>
                  <a:latin typeface="Arial" panose="020B0604020202020204"/>
                  <a:ea typeface="Verdana"/>
                  <a:cs typeface="Verdana"/>
                  <a:sym typeface="Verdana"/>
                </a:rPr>
                <a:t> $4.2B</a:t>
              </a:r>
              <a:endParaRPr sz="1400" b="1" kern="0" dirty="0">
                <a:solidFill>
                  <a:srgbClr val="FFFFFF"/>
                </a:solidFill>
                <a:latin typeface="Arial" panose="020B0604020202020204"/>
                <a:ea typeface="Verdana"/>
                <a:cs typeface="Verdana"/>
                <a:sym typeface="Verdana"/>
              </a:endParaRPr>
            </a:p>
            <a:p>
              <a:pPr algn="ctr">
                <a:buClr>
                  <a:srgbClr val="000000"/>
                </a:buClr>
                <a:buSzPts val="1000"/>
                <a:buFont typeface="Arial"/>
                <a:buNone/>
                <a:defRPr/>
              </a:pPr>
              <a:r>
                <a:rPr lang="en-US" sz="1200" b="1" kern="0" dirty="0">
                  <a:solidFill>
                    <a:srgbClr val="FFFFFF"/>
                  </a:solidFill>
                  <a:latin typeface="Arial" panose="020B0604020202020204"/>
                  <a:ea typeface="Verdana"/>
                  <a:cs typeface="Verdana"/>
                  <a:sym typeface="Verdana"/>
                </a:rPr>
                <a:t>Obtainable Market </a:t>
              </a:r>
              <a:endParaRPr sz="1200" b="1" kern="0" dirty="0">
                <a:solidFill>
                  <a:srgbClr val="FFFFFF"/>
                </a:solidFill>
                <a:latin typeface="Arial" panose="020B0604020202020204"/>
                <a:ea typeface="Verdana"/>
                <a:cs typeface="Verdana"/>
                <a:sym typeface="Verdana"/>
              </a:endParaRPr>
            </a:p>
            <a:p>
              <a:pPr algn="ctr">
                <a:buClr>
                  <a:srgbClr val="000000"/>
                </a:buClr>
                <a:buSzPts val="1000"/>
                <a:buFont typeface="Arial"/>
                <a:buNone/>
                <a:defRPr/>
              </a:pPr>
              <a:r>
                <a:rPr lang="en-US" sz="1000" kern="0" dirty="0">
                  <a:solidFill>
                    <a:srgbClr val="FFFFFF"/>
                  </a:solidFill>
                  <a:latin typeface="Arial" panose="020B0604020202020204"/>
                  <a:ea typeface="Verdana"/>
                  <a:cs typeface="Verdana"/>
                  <a:sym typeface="Verdana"/>
                </a:rPr>
                <a:t>Numbers expected to be treated with the product X net price</a:t>
              </a:r>
              <a:endParaRPr sz="1000" kern="0" dirty="0">
                <a:solidFill>
                  <a:srgbClr val="FFFFFF"/>
                </a:solidFill>
                <a:latin typeface="Arial" panose="020B0604020202020204"/>
                <a:ea typeface="Verdana"/>
                <a:cs typeface="Verdana"/>
                <a:sym typeface="Verdana"/>
              </a:endParaRPr>
            </a:p>
          </p:txBody>
        </p:sp>
      </p:grpSp>
      <p:sp>
        <p:nvSpPr>
          <p:cNvPr id="19" name="Google Shape;3160;g2f063402e3e_0_618">
            <a:extLst>
              <a:ext uri="{FF2B5EF4-FFF2-40B4-BE49-F238E27FC236}">
                <a16:creationId xmlns:a16="http://schemas.microsoft.com/office/drawing/2014/main" id="{DC329F5E-1FEE-1F6C-4FDC-17793E98272F}"/>
              </a:ext>
            </a:extLst>
          </p:cNvPr>
          <p:cNvSpPr/>
          <p:nvPr/>
        </p:nvSpPr>
        <p:spPr>
          <a:xfrm>
            <a:off x="2196192" y="3733700"/>
            <a:ext cx="3458151" cy="827279"/>
          </a:xfrm>
          <a:prstGeom prst="rect">
            <a:avLst/>
          </a:prstGeom>
          <a:noFill/>
          <a:ln>
            <a:noFill/>
          </a:ln>
        </p:spPr>
        <p:txBody>
          <a:bodyPr spcFirstLastPara="1" wrap="square" lIns="91425" tIns="91425" rIns="91425" bIns="91425" anchor="t" anchorCtr="0">
            <a:noAutofit/>
          </a:bodyPr>
          <a:lstStyle/>
          <a:p>
            <a:pPr>
              <a:buClr>
                <a:srgbClr val="000000"/>
              </a:buClr>
              <a:buSzPts val="1200"/>
              <a:buFont typeface="Arial"/>
              <a:buNone/>
              <a:defRPr/>
            </a:pPr>
            <a:r>
              <a:rPr lang="en-US" sz="1600" b="1" kern="0" dirty="0">
                <a:solidFill>
                  <a:schemeClr val="accent1">
                    <a:lumMod val="75000"/>
                  </a:schemeClr>
                </a:solidFill>
                <a:latin typeface="Arial" panose="020B0604020202020204"/>
                <a:ea typeface="Verdana"/>
                <a:cs typeface="Verdana"/>
                <a:sym typeface="Verdana"/>
              </a:rPr>
              <a:t>$20B Serviceable Market </a:t>
            </a:r>
            <a:endParaRPr sz="1600" b="1" kern="0" dirty="0">
              <a:solidFill>
                <a:schemeClr val="accent1">
                  <a:lumMod val="75000"/>
                </a:schemeClr>
              </a:solidFill>
              <a:latin typeface="Arial" panose="020B0604020202020204"/>
              <a:ea typeface="Verdana"/>
              <a:cs typeface="Verdana"/>
              <a:sym typeface="Verdana"/>
            </a:endParaRPr>
          </a:p>
          <a:p>
            <a:pPr>
              <a:buClr>
                <a:srgbClr val="000000"/>
              </a:buClr>
              <a:buSzPts val="1000"/>
              <a:buFont typeface="Arial"/>
              <a:buNone/>
              <a:defRPr/>
            </a:pPr>
            <a:r>
              <a:rPr lang="en-US" sz="1600" kern="0" dirty="0">
                <a:solidFill>
                  <a:schemeClr val="accent1">
                    <a:lumMod val="75000"/>
                  </a:schemeClr>
                </a:solidFill>
                <a:latin typeface="Arial" panose="020B0604020202020204"/>
                <a:ea typeface="Verdana"/>
                <a:cs typeface="Verdana"/>
                <a:sym typeface="Verdana"/>
              </a:rPr>
              <a:t>1.2M diagnosed, receiving care, </a:t>
            </a:r>
            <a:r>
              <a:rPr lang="en-US" sz="1600" kern="0" dirty="0" err="1">
                <a:solidFill>
                  <a:schemeClr val="accent1">
                    <a:lumMod val="75000"/>
                  </a:schemeClr>
                </a:solidFill>
                <a:latin typeface="Arial" panose="020B0604020202020204"/>
                <a:ea typeface="Verdana"/>
                <a:cs typeface="Verdana"/>
                <a:sym typeface="Verdana"/>
              </a:rPr>
              <a:t>etc</a:t>
            </a:r>
            <a:endParaRPr sz="1600" kern="0" dirty="0">
              <a:solidFill>
                <a:schemeClr val="accent1">
                  <a:lumMod val="75000"/>
                </a:schemeClr>
              </a:solidFill>
              <a:latin typeface="Arial" panose="020B0604020202020204"/>
              <a:ea typeface="Verdana"/>
              <a:cs typeface="Verdana"/>
              <a:sym typeface="Verdana"/>
            </a:endParaRPr>
          </a:p>
        </p:txBody>
      </p:sp>
      <p:cxnSp>
        <p:nvCxnSpPr>
          <p:cNvPr id="24" name="Straight Arrow Connector 23">
            <a:extLst>
              <a:ext uri="{FF2B5EF4-FFF2-40B4-BE49-F238E27FC236}">
                <a16:creationId xmlns:a16="http://schemas.microsoft.com/office/drawing/2014/main" id="{281D64B1-A8E9-946F-73F4-60D306E1B321}"/>
              </a:ext>
            </a:extLst>
          </p:cNvPr>
          <p:cNvCxnSpPr>
            <a:cxnSpLocks/>
          </p:cNvCxnSpPr>
          <p:nvPr/>
        </p:nvCxnSpPr>
        <p:spPr>
          <a:xfrm>
            <a:off x="5701650" y="2775857"/>
            <a:ext cx="122982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CA74EF3D-1039-FA7D-613D-477EE3227627}"/>
              </a:ext>
            </a:extLst>
          </p:cNvPr>
          <p:cNvSpPr txBox="1"/>
          <p:nvPr/>
        </p:nvSpPr>
        <p:spPr>
          <a:xfrm>
            <a:off x="6931479" y="2500367"/>
            <a:ext cx="4789948" cy="646331"/>
          </a:xfrm>
          <a:prstGeom prst="rect">
            <a:avLst/>
          </a:prstGeom>
          <a:noFill/>
        </p:spPr>
        <p:txBody>
          <a:bodyPr wrap="square" rtlCol="0">
            <a:spAutoFit/>
          </a:bodyPr>
          <a:lstStyle/>
          <a:p>
            <a:r>
              <a:rPr lang="en-US" dirty="0"/>
              <a:t>Total prevalence X expected price – signifies that the product will compete in a large market</a:t>
            </a:r>
          </a:p>
        </p:txBody>
      </p:sp>
      <p:cxnSp>
        <p:nvCxnSpPr>
          <p:cNvPr id="28" name="Straight Arrow Connector 27">
            <a:extLst>
              <a:ext uri="{FF2B5EF4-FFF2-40B4-BE49-F238E27FC236}">
                <a16:creationId xmlns:a16="http://schemas.microsoft.com/office/drawing/2014/main" id="{C58594BA-3B66-523D-5383-CC0B37A0B0E2}"/>
              </a:ext>
            </a:extLst>
          </p:cNvPr>
          <p:cNvCxnSpPr>
            <a:cxnSpLocks/>
          </p:cNvCxnSpPr>
          <p:nvPr/>
        </p:nvCxnSpPr>
        <p:spPr>
          <a:xfrm>
            <a:off x="5694381" y="4144312"/>
            <a:ext cx="122982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42A2BD4A-D138-E9BA-6931-15247D03EE2D}"/>
              </a:ext>
            </a:extLst>
          </p:cNvPr>
          <p:cNvSpPr txBox="1"/>
          <p:nvPr/>
        </p:nvSpPr>
        <p:spPr>
          <a:xfrm>
            <a:off x="6924210" y="3722196"/>
            <a:ext cx="4789948" cy="923330"/>
          </a:xfrm>
          <a:prstGeom prst="rect">
            <a:avLst/>
          </a:prstGeom>
          <a:noFill/>
        </p:spPr>
        <p:txBody>
          <a:bodyPr wrap="square" rtlCol="0">
            <a:spAutoFit/>
          </a:bodyPr>
          <a:lstStyle/>
          <a:p>
            <a:r>
              <a:rPr lang="en-US" dirty="0"/>
              <a:t>Total number diagnosed, receiving care, </a:t>
            </a:r>
            <a:r>
              <a:rPr lang="en-US" dirty="0" err="1"/>
              <a:t>etc</a:t>
            </a:r>
            <a:r>
              <a:rPr lang="en-US" dirty="0"/>
              <a:t>; important to have well grounded assumptions starting with epi data</a:t>
            </a:r>
          </a:p>
        </p:txBody>
      </p:sp>
      <p:cxnSp>
        <p:nvCxnSpPr>
          <p:cNvPr id="30" name="Straight Arrow Connector 29">
            <a:extLst>
              <a:ext uri="{FF2B5EF4-FFF2-40B4-BE49-F238E27FC236}">
                <a16:creationId xmlns:a16="http://schemas.microsoft.com/office/drawing/2014/main" id="{8BF04BF2-195C-4A0C-CD86-BE52C962EBC2}"/>
              </a:ext>
            </a:extLst>
          </p:cNvPr>
          <p:cNvCxnSpPr>
            <a:cxnSpLocks/>
          </p:cNvCxnSpPr>
          <p:nvPr/>
        </p:nvCxnSpPr>
        <p:spPr>
          <a:xfrm>
            <a:off x="5654343" y="5409890"/>
            <a:ext cx="122982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DE8D7006-2D1B-4D1F-7C48-F1555831BE6D}"/>
              </a:ext>
            </a:extLst>
          </p:cNvPr>
          <p:cNvSpPr txBox="1"/>
          <p:nvPr/>
        </p:nvSpPr>
        <p:spPr>
          <a:xfrm>
            <a:off x="6884172" y="4903192"/>
            <a:ext cx="4789948" cy="1200329"/>
          </a:xfrm>
          <a:prstGeom prst="rect">
            <a:avLst/>
          </a:prstGeom>
          <a:noFill/>
        </p:spPr>
        <p:txBody>
          <a:bodyPr wrap="square" rtlCol="0">
            <a:spAutoFit/>
          </a:bodyPr>
          <a:lstStyle/>
          <a:p>
            <a:r>
              <a:rPr lang="en-US" dirty="0"/>
              <a:t>Should represent peak forecast; ok to be aggressive but must be realistic as well; should be calculated after all forecast inputs completed</a:t>
            </a:r>
          </a:p>
        </p:txBody>
      </p:sp>
      <p:sp>
        <p:nvSpPr>
          <p:cNvPr id="32" name="TextBox 31">
            <a:extLst>
              <a:ext uri="{FF2B5EF4-FFF2-40B4-BE49-F238E27FC236}">
                <a16:creationId xmlns:a16="http://schemas.microsoft.com/office/drawing/2014/main" id="{3548D44F-D3B1-73F5-F354-3622D5B59540}"/>
              </a:ext>
            </a:extLst>
          </p:cNvPr>
          <p:cNvSpPr txBox="1"/>
          <p:nvPr/>
        </p:nvSpPr>
        <p:spPr>
          <a:xfrm>
            <a:off x="1320987" y="1707304"/>
            <a:ext cx="3422540" cy="400110"/>
          </a:xfrm>
          <a:prstGeom prst="rect">
            <a:avLst/>
          </a:prstGeom>
          <a:noFill/>
        </p:spPr>
        <p:txBody>
          <a:bodyPr wrap="none" rtlCol="0">
            <a:spAutoFit/>
          </a:bodyPr>
          <a:lstStyle/>
          <a:p>
            <a:r>
              <a:rPr lang="en-US" sz="2000" b="1" dirty="0"/>
              <a:t>Peak Forecast Assumptions</a:t>
            </a:r>
          </a:p>
        </p:txBody>
      </p:sp>
    </p:spTree>
    <p:extLst>
      <p:ext uri="{BB962C8B-B14F-4D97-AF65-F5344CB8AC3E}">
        <p14:creationId xmlns:p14="http://schemas.microsoft.com/office/powerpoint/2010/main" val="32720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68BDAC-2A24-27B5-FC98-1565B2389B7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F2779B-B5BA-4B81-45C6-8322FD5B58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7541AC56-FC65-D646-4F14-B5B46E567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FD786EEB-79D7-6490-9673-92F6A6A586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22915408-D1B3-934E-482C-C8E5B46DDD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1AB1BC53-15C0-2BA4-9742-D7FCED73BE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0B77F2C-5CC9-3CE7-76C0-0E7D40FAE02B}"/>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Market Access and Pricing  – Key Considerations</a:t>
            </a:r>
          </a:p>
        </p:txBody>
      </p:sp>
      <p:sp>
        <p:nvSpPr>
          <p:cNvPr id="4" name="Footer Placeholder 3">
            <a:extLst>
              <a:ext uri="{FF2B5EF4-FFF2-40B4-BE49-F238E27FC236}">
                <a16:creationId xmlns:a16="http://schemas.microsoft.com/office/drawing/2014/main" id="{649FAC63-39C8-9A05-43E4-2EB42E39158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B499C2A1-3134-F555-C044-A5981FA9C76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355A4F03-9A83-21DC-3820-72D8E3B0F91A}"/>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9E47C560-F0F1-4D6B-7E2B-B666FDC390E7}"/>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24ACC710-1D76-BF6C-8A58-48C9F3499AB1}"/>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0" name="TextBox 19">
            <a:extLst>
              <a:ext uri="{FF2B5EF4-FFF2-40B4-BE49-F238E27FC236}">
                <a16:creationId xmlns:a16="http://schemas.microsoft.com/office/drawing/2014/main" id="{E15C9DF2-2AA9-012C-506D-C20F5A4E8C78}"/>
              </a:ext>
            </a:extLst>
          </p:cNvPr>
          <p:cNvSpPr txBox="1"/>
          <p:nvPr/>
        </p:nvSpPr>
        <p:spPr>
          <a:xfrm>
            <a:off x="459350" y="1803492"/>
            <a:ext cx="11411115" cy="3593291"/>
          </a:xfrm>
          <a:prstGeom prst="rect">
            <a:avLst/>
          </a:prstGeom>
          <a:noFill/>
          <a:ln w="28575">
            <a:solidFill>
              <a:schemeClr val="tx2">
                <a:lumMod val="90000"/>
                <a:lumOff val="10000"/>
              </a:schemeClr>
            </a:solidFill>
            <a:prstDash val="sysDash"/>
          </a:ln>
        </p:spPr>
        <p:txBody>
          <a:bodyPr wrap="square">
            <a:spAutoFit/>
          </a:bodyPr>
          <a:lstStyle/>
          <a:p>
            <a:pPr marR="0" lvl="0" algn="ctr" defTabSz="914400" rtl="0" eaLnBrk="1" fontAlgn="auto" latinLnBrk="0" hangingPunct="1">
              <a:lnSpc>
                <a:spcPct val="100000"/>
              </a:lnSpc>
              <a:spcBef>
                <a:spcPts val="600"/>
              </a:spcBef>
              <a:spcAft>
                <a:spcPts val="1200"/>
              </a:spcAft>
              <a:buClrTx/>
              <a:buSzTx/>
              <a:tabLst/>
              <a:defRPr/>
            </a:pPr>
            <a:r>
              <a:rPr kumimoji="0" lang="en-US" b="1" i="1" u="none" strike="noStrike" kern="100" cap="none" spc="0" normalizeH="0" baseline="0" noProof="0" dirty="0">
                <a:ln>
                  <a:noFill/>
                </a:ln>
                <a:solidFill>
                  <a:schemeClr val="accent1">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Pricing and reimbursement is one of the most critical and dynamic components to commercial success - must consider:</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kumimoji="0" lang="en-US" sz="1600" b="0" i="0" u="none" strike="noStrike" kern="100" cap="none" spc="0" normalizeH="0" baseline="0" noProof="0" dirty="0">
                <a:ln>
                  <a:noFill/>
                </a:ln>
                <a:solidFill>
                  <a:schemeClr val="accent1">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The Clinical B</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enefit</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 –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eg</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 effect size, number of responders, clinical impact,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etc</a:t>
            </a:r>
            <a:endPar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kumimoji="0" lang="en-US" sz="1600" b="0" i="0" u="none" strike="noStrike" kern="100" cap="none" spc="0" normalizeH="0" baseline="0" noProof="0" dirty="0">
                <a:ln>
                  <a:noFill/>
                </a:ln>
                <a:solidFill>
                  <a:schemeClr val="accent1">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Clinical Benefit in context of other current or expected treatment options</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Economic impact – what would be the health economic benefit of using the product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eg</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 reduced hospitalizations, fewer surgeries,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etc</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Who will l be the payor; what is their current and expected paying habits for similar drugs in the class</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Reasonable analogs –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ie</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 What is the pricing for other (current or future products)</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the expected discount required – </a:t>
            </a:r>
            <a:r>
              <a:rPr lang="en-US" sz="1600" kern="100" dirty="0" err="1">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ie</a:t>
            </a: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 the discount needed for health plans to agree to cover</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type of data will be needed to support market access assumptions</a:t>
            </a:r>
          </a:p>
          <a:p>
            <a:pPr marL="342900" marR="0" lvl="0" indent="-342900" algn="l" defTabSz="914400" rtl="0" eaLnBrk="1" fontAlgn="auto" latinLnBrk="0" hangingPunct="1">
              <a:lnSpc>
                <a:spcPct val="100000"/>
              </a:lnSpc>
              <a:spcBef>
                <a:spcPts val="300"/>
              </a:spcBef>
              <a:spcAft>
                <a:spcPts val="300"/>
              </a:spcAft>
              <a:buClrTx/>
              <a:buSzTx/>
              <a:buFont typeface="Aptos" panose="020B0004020202020204" pitchFamily="34" charset="0"/>
              <a:buChar char="✓"/>
              <a:tabLst/>
              <a:defRPr/>
            </a:pPr>
            <a:r>
              <a:rPr lang="en-US" sz="1600"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is the expected patient compliance / adherence</a:t>
            </a:r>
          </a:p>
        </p:txBody>
      </p:sp>
      <p:sp>
        <p:nvSpPr>
          <p:cNvPr id="3" name="Rectangle: Rounded Corners 2">
            <a:extLst>
              <a:ext uri="{FF2B5EF4-FFF2-40B4-BE49-F238E27FC236}">
                <a16:creationId xmlns:a16="http://schemas.microsoft.com/office/drawing/2014/main" id="{7C31FC81-701E-B538-F7A1-AD4EB0616C60}"/>
              </a:ext>
            </a:extLst>
          </p:cNvPr>
          <p:cNvSpPr/>
          <p:nvPr/>
        </p:nvSpPr>
        <p:spPr>
          <a:xfrm>
            <a:off x="382783" y="5514733"/>
            <a:ext cx="11636080" cy="115028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spcAft>
                <a:spcPts val="600"/>
              </a:spcAft>
              <a:buFont typeface="Arial" panose="020B0604020202020204" pitchFamily="34" charset="0"/>
              <a:buChar char="•"/>
            </a:pPr>
            <a:r>
              <a:rPr lang="en-US" sz="1600" dirty="0"/>
              <a:t>P&amp;R assumptions to be built out and solidified over a long period of time</a:t>
            </a:r>
          </a:p>
          <a:p>
            <a:pPr marL="285750" indent="-285750">
              <a:spcAft>
                <a:spcPts val="600"/>
              </a:spcAft>
              <a:buFont typeface="Arial" panose="020B0604020202020204" pitchFamily="34" charset="0"/>
              <a:buChar char="•"/>
            </a:pPr>
            <a:r>
              <a:rPr lang="en-US" sz="1600" dirty="0"/>
              <a:t>For initial forecasting must have a reasonable assumption of P&amp;R based on current product and market knowledge – assumptions will not be final but must be reasonable and defendable</a:t>
            </a:r>
          </a:p>
          <a:p>
            <a:pPr marL="285750" indent="-285750">
              <a:spcAft>
                <a:spcPts val="600"/>
              </a:spcAft>
              <a:buFont typeface="Arial" panose="020B0604020202020204" pitchFamily="34" charset="0"/>
              <a:buChar char="•"/>
            </a:pPr>
            <a:r>
              <a:rPr lang="en-US" sz="1600" dirty="0"/>
              <a:t>P&amp;R for diagnostic tests can be even more complicated and more challenging</a:t>
            </a:r>
          </a:p>
        </p:txBody>
      </p:sp>
    </p:spTree>
    <p:extLst>
      <p:ext uri="{BB962C8B-B14F-4D97-AF65-F5344CB8AC3E}">
        <p14:creationId xmlns:p14="http://schemas.microsoft.com/office/powerpoint/2010/main" val="3137173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5C8D7A-AF75-189B-CB2A-09617621ECD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3A4F11-E305-243D-C2CF-EFF39F5BB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44140DAF-D30C-20A3-C379-9341DA8461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8A3B71FF-0119-DEC0-76A5-BBDF15C53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2E96D302-B7E2-0165-F83F-FE6594FF2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C259F38B-96B6-EE4C-145D-FEA567D7EF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9817D0D0-BDFC-4E73-C943-1484BD9441E1}"/>
              </a:ext>
            </a:extLst>
          </p:cNvPr>
          <p:cNvSpPr>
            <a:spLocks noGrp="1"/>
          </p:cNvSpPr>
          <p:nvPr>
            <p:ph type="title"/>
          </p:nvPr>
        </p:nvSpPr>
        <p:spPr>
          <a:xfrm>
            <a:off x="459346" y="313632"/>
            <a:ext cx="7568235" cy="1033669"/>
          </a:xfrm>
        </p:spPr>
        <p:txBody>
          <a:bodyPr>
            <a:normAutofit fontScale="90000"/>
          </a:bodyPr>
          <a:lstStyle/>
          <a:p>
            <a:r>
              <a:rPr lang="en-US" sz="4000" dirty="0">
                <a:solidFill>
                  <a:srgbClr val="FFFFFF"/>
                </a:solidFill>
              </a:rPr>
              <a:t>Dx Reimbursement process can be cumbersome and lengthy</a:t>
            </a:r>
          </a:p>
        </p:txBody>
      </p:sp>
      <p:pic>
        <p:nvPicPr>
          <p:cNvPr id="29" name="Graphic 28" descr="Target with solid fill">
            <a:extLst>
              <a:ext uri="{FF2B5EF4-FFF2-40B4-BE49-F238E27FC236}">
                <a16:creationId xmlns:a16="http://schemas.microsoft.com/office/drawing/2014/main" id="{B963A405-7508-5F9D-C562-DB7FC15CB6C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31" name="TextBox 30">
            <a:extLst>
              <a:ext uri="{FF2B5EF4-FFF2-40B4-BE49-F238E27FC236}">
                <a16:creationId xmlns:a16="http://schemas.microsoft.com/office/drawing/2014/main" id="{9A8D8A04-98C9-D18D-D48D-3ADA68FDBD43}"/>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35" name="Rectangle: Rounded Corners 34">
            <a:extLst>
              <a:ext uri="{FF2B5EF4-FFF2-40B4-BE49-F238E27FC236}">
                <a16:creationId xmlns:a16="http://schemas.microsoft.com/office/drawing/2014/main" id="{79CFCA26-24D9-9E0D-1A1B-E9CC5F562284}"/>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Slide Number Placeholder 38">
            <a:extLst>
              <a:ext uri="{FF2B5EF4-FFF2-40B4-BE49-F238E27FC236}">
                <a16:creationId xmlns:a16="http://schemas.microsoft.com/office/drawing/2014/main" id="{16F51833-D8C4-AC66-9A8D-828441102F18}"/>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DED0D09F-EEBE-F1FD-6DF6-D47AA5B2AB4A}"/>
              </a:ext>
            </a:extLst>
          </p:cNvPr>
          <p:cNvSpPr txBox="1"/>
          <p:nvPr/>
        </p:nvSpPr>
        <p:spPr>
          <a:xfrm>
            <a:off x="7104762" y="2871911"/>
            <a:ext cx="609777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22222"/>
                </a:solidFill>
                <a:effectLst/>
                <a:uLnTx/>
                <a:uFillTx/>
                <a:latin typeface="Merriweather" panose="00000500000000000000" pitchFamily="2" charset="0"/>
                <a:ea typeface="+mn-ea"/>
                <a:cs typeface="+mn-cs"/>
              </a:rPr>
              <a:t> </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TextBox 20">
            <a:extLst>
              <a:ext uri="{FF2B5EF4-FFF2-40B4-BE49-F238E27FC236}">
                <a16:creationId xmlns:a16="http://schemas.microsoft.com/office/drawing/2014/main" id="{A0E09F96-02F3-D987-8874-19613F029A63}"/>
              </a:ext>
            </a:extLst>
          </p:cNvPr>
          <p:cNvSpPr txBox="1"/>
          <p:nvPr/>
        </p:nvSpPr>
        <p:spPr>
          <a:xfrm>
            <a:off x="748499" y="2391016"/>
            <a:ext cx="10527222" cy="3416320"/>
          </a:xfrm>
          <a:prstGeom prst="rect">
            <a:avLst/>
          </a:prstGeom>
          <a:noFill/>
          <a:ln w="28575">
            <a:solidFill>
              <a:schemeClr val="tx2">
                <a:lumMod val="90000"/>
                <a:lumOff val="10000"/>
              </a:schemeClr>
            </a:solidFill>
          </a:ln>
        </p:spPr>
        <p:txBody>
          <a:bodyPr wrap="square">
            <a:spAutoFit/>
          </a:bodyPr>
          <a:lstStyle/>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endParaRPr kumimoji="0" lang="en-US" sz="200" b="0" i="0" u="none" strike="noStrike" kern="1200" cap="none" spc="0" normalizeH="0" baseline="0" noProof="0" dirty="0">
              <a:ln>
                <a:noFill/>
              </a:ln>
              <a:solidFill>
                <a:srgbClr val="222222"/>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Complex and diverse reimbursement pathways consisting of many stakeholders and very different market to market</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Different pathways based on site of testing – </a:t>
            </a:r>
            <a:r>
              <a:rPr kumimoji="0" lang="en-US" sz="1800" b="0" i="0" u="none" strike="noStrike" kern="1200" cap="none" spc="0" normalizeH="0" baseline="0" noProof="0" dirty="0" err="1">
                <a:ln>
                  <a:noFill/>
                </a:ln>
                <a:solidFill>
                  <a:srgbClr val="222222"/>
                </a:solidFill>
                <a:effectLst/>
                <a:uLnTx/>
                <a:uFillTx/>
                <a:latin typeface="Aptos" panose="02110004020202020204"/>
                <a:ea typeface="+mn-ea"/>
                <a:cs typeface="+mn-cs"/>
              </a:rPr>
              <a:t>eg</a:t>
            </a: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 outpatient or in hospital</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Different process that Rx - not typically  assessed in parallel and Dx reimbursement often takes longer</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Clinical utility evidence required – but limited guidance on what is sufficient</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Traditionally a cost-based reimbursement system, often with low reimbursement levels</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Difficult for reviewers to assess value of innovative solutions with long term benefit</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Reimbursement is generally for the test type, not a specific brand</a:t>
            </a:r>
            <a:endParaRPr kumimoji="0" lang="en-US" sz="200" b="0" i="0" u="none" strike="noStrike" kern="1200" cap="none" spc="0" normalizeH="0" baseline="0" noProof="0" dirty="0">
              <a:ln>
                <a:noFill/>
              </a:ln>
              <a:solidFill>
                <a:srgbClr val="222222"/>
              </a:solidFill>
              <a:effectLst/>
              <a:uLnTx/>
              <a:uFillTx/>
              <a:latin typeface="Aptos" panose="02110004020202020204"/>
              <a:ea typeface="+mn-ea"/>
              <a:cs typeface="+mn-cs"/>
            </a:endParaRPr>
          </a:p>
        </p:txBody>
      </p:sp>
      <p:sp>
        <p:nvSpPr>
          <p:cNvPr id="24" name="Title 1">
            <a:extLst>
              <a:ext uri="{FF2B5EF4-FFF2-40B4-BE49-F238E27FC236}">
                <a16:creationId xmlns:a16="http://schemas.microsoft.com/office/drawing/2014/main" id="{1F49FF28-B690-0DFE-FABD-D4137C913CCD}"/>
              </a:ext>
            </a:extLst>
          </p:cNvPr>
          <p:cNvSpPr txBox="1">
            <a:spLocks/>
          </p:cNvSpPr>
          <p:nvPr/>
        </p:nvSpPr>
        <p:spPr>
          <a:xfrm>
            <a:off x="8203021" y="170076"/>
            <a:ext cx="3593059" cy="103366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rgbClr val="FFFFFF"/>
              </a:solidFill>
              <a:effectLst/>
              <a:uLnTx/>
              <a:uFillTx/>
              <a:latin typeface="Aptos Display" panose="02110004020202020204"/>
              <a:ea typeface="+mj-ea"/>
              <a:cs typeface="+mj-cs"/>
            </a:endParaRPr>
          </a:p>
        </p:txBody>
      </p:sp>
      <p:sp>
        <p:nvSpPr>
          <p:cNvPr id="7" name="TextBox 6">
            <a:extLst>
              <a:ext uri="{FF2B5EF4-FFF2-40B4-BE49-F238E27FC236}">
                <a16:creationId xmlns:a16="http://schemas.microsoft.com/office/drawing/2014/main" id="{AD9CB70F-8B77-50B9-A4C3-81526667B4A1}"/>
              </a:ext>
            </a:extLst>
          </p:cNvPr>
          <p:cNvSpPr txBox="1"/>
          <p:nvPr/>
        </p:nvSpPr>
        <p:spPr>
          <a:xfrm>
            <a:off x="748500" y="1845209"/>
            <a:ext cx="10527221" cy="646331"/>
          </a:xfrm>
          <a:prstGeom prst="rect">
            <a:avLst/>
          </a:prstGeom>
          <a:solidFill>
            <a:schemeClr val="bg2"/>
          </a:solidFill>
          <a:ln w="28575">
            <a:solidFill>
              <a:schemeClr val="accent1"/>
            </a:solidFill>
          </a:ln>
        </p:spPr>
        <p:txBody>
          <a:bodyPr wrap="square">
            <a:spAutoFit/>
          </a:bodyPr>
          <a:lstStyle/>
          <a:p>
            <a:pPr marL="0" marR="0" lvl="0" indent="0" algn="ctr" defTabSz="914400" rtl="0" eaLnBrk="1" fontAlgn="auto" latinLnBrk="0" hangingPunct="1">
              <a:lnSpc>
                <a:spcPct val="100000"/>
              </a:lnSpc>
              <a:spcBef>
                <a:spcPts val="300"/>
              </a:spcBef>
              <a:spcAft>
                <a:spcPts val="300"/>
              </a:spcAft>
              <a:buClrTx/>
              <a:buSzTx/>
              <a:buFontTx/>
              <a:buNone/>
              <a:tabLst/>
              <a:defRPr/>
            </a:pPr>
            <a:r>
              <a:rPr kumimoji="0" lang="en-US" sz="1800" b="1" i="0" u="none" strike="noStrike" kern="1200" cap="none" spc="0" normalizeH="0" baseline="0" noProof="0" dirty="0">
                <a:ln>
                  <a:noFill/>
                </a:ln>
                <a:solidFill>
                  <a:srgbClr val="156082">
                    <a:lumMod val="75000"/>
                  </a:srgbClr>
                </a:solidFill>
                <a:effectLst/>
                <a:uLnTx/>
                <a:uFillTx/>
                <a:latin typeface="Aptos" panose="02110004020202020204"/>
                <a:ea typeface="+mn-ea"/>
                <a:cs typeface="+mn-cs"/>
              </a:rPr>
              <a:t>Even with appropriate clinical validity and clinical utility evidence, reimbursement for new diagnostics can be a lengthy and challenging process for a variety of reasons:</a:t>
            </a:r>
          </a:p>
        </p:txBody>
      </p:sp>
      <p:sp>
        <p:nvSpPr>
          <p:cNvPr id="3" name="TextBox 2">
            <a:extLst>
              <a:ext uri="{FF2B5EF4-FFF2-40B4-BE49-F238E27FC236}">
                <a16:creationId xmlns:a16="http://schemas.microsoft.com/office/drawing/2014/main" id="{AD800C9D-BBAD-9DB9-12A9-9359FA0A1B5B}"/>
              </a:ext>
            </a:extLst>
          </p:cNvPr>
          <p:cNvSpPr txBox="1"/>
          <p:nvPr/>
        </p:nvSpPr>
        <p:spPr>
          <a:xfrm>
            <a:off x="1090751" y="5994114"/>
            <a:ext cx="9557817" cy="338554"/>
          </a:xfrm>
          <a:prstGeom prst="rect">
            <a:avLst/>
          </a:prstGeom>
          <a:noFill/>
        </p:spPr>
        <p:txBody>
          <a:bodyPr wrap="square" rtlCol="0">
            <a:spAutoFit/>
          </a:bodyPr>
          <a:lstStyle/>
          <a:p>
            <a:pPr algn="ctr"/>
            <a:r>
              <a:rPr lang="en-US" sz="1600" b="1" i="1" dirty="0">
                <a:solidFill>
                  <a:schemeClr val="accent1">
                    <a:lumMod val="75000"/>
                  </a:schemeClr>
                </a:solidFill>
              </a:rPr>
              <a:t>If you are developing a new Dx, every sophisticated investor will challenge your P&amp;R assumptions</a:t>
            </a:r>
          </a:p>
        </p:txBody>
      </p:sp>
    </p:spTree>
    <p:extLst>
      <p:ext uri="{BB962C8B-B14F-4D97-AF65-F5344CB8AC3E}">
        <p14:creationId xmlns:p14="http://schemas.microsoft.com/office/powerpoint/2010/main" val="1618700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D40C59-AEED-0BF4-D671-25FD1EE66D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651E89E-446F-64DE-1B42-12C39ECF2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078A0C4C-5116-2217-5734-6A2A31FD89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0FB10194-C312-4996-57EF-0679CBF5B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E17D117-839B-203B-C042-6F6B8C3EAD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F0491B13-2698-CAC7-0339-F2964ADC3B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F351251-6760-A582-E98A-7DE075C8C4AF}"/>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Competitive Landscaping – Some Key Points</a:t>
            </a:r>
          </a:p>
        </p:txBody>
      </p:sp>
      <p:sp>
        <p:nvSpPr>
          <p:cNvPr id="4" name="Footer Placeholder 3">
            <a:extLst>
              <a:ext uri="{FF2B5EF4-FFF2-40B4-BE49-F238E27FC236}">
                <a16:creationId xmlns:a16="http://schemas.microsoft.com/office/drawing/2014/main" id="{23528211-02D7-0774-92F7-D837E485F53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4E03BC57-4258-5927-2B91-80B638BFDB4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3261325C-A6A2-0C32-A1AF-68CE62F2126E}"/>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D526018F-C8F0-9CB3-D44C-C259B9FA75CD}"/>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40BDF1BC-DB03-901B-67A9-174933BCF6A7}"/>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0" name="TextBox 19">
            <a:extLst>
              <a:ext uri="{FF2B5EF4-FFF2-40B4-BE49-F238E27FC236}">
                <a16:creationId xmlns:a16="http://schemas.microsoft.com/office/drawing/2014/main" id="{23CD5498-A7B1-C2E4-41ED-8972DE0906C0}"/>
              </a:ext>
            </a:extLst>
          </p:cNvPr>
          <p:cNvSpPr txBox="1"/>
          <p:nvPr/>
        </p:nvSpPr>
        <p:spPr>
          <a:xfrm>
            <a:off x="459350" y="2420478"/>
            <a:ext cx="11411115" cy="3600986"/>
          </a:xfrm>
          <a:prstGeom prst="rect">
            <a:avLst/>
          </a:prstGeom>
          <a:solidFill>
            <a:schemeClr val="bg1">
              <a:lumMod val="95000"/>
            </a:schemeClr>
          </a:solidFill>
          <a:ln w="28575">
            <a:solidFill>
              <a:schemeClr val="accent1">
                <a:lumMod val="75000"/>
              </a:schemeClr>
            </a:solidFill>
            <a:prstDash val="sysDash"/>
          </a:ln>
        </p:spPr>
        <p:txBody>
          <a:bodyPr wrap="square">
            <a:spAutoFit/>
          </a:bodyPr>
          <a:lstStyle/>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endParaRPr kumimoji="0" lang="en-US" sz="200" b="0" i="0" u="none" strike="noStrike" kern="100" cap="none" spc="0" normalizeH="0" baseline="0" noProof="0" dirty="0">
              <a:ln>
                <a:noFill/>
              </a:ln>
              <a:solidFill>
                <a:prstClr val="black">
                  <a:lumMod val="95000"/>
                  <a:lumOff val="5000"/>
                </a:prstClr>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600"/>
              </a:spcBef>
              <a:spcAft>
                <a:spcPts val="1200"/>
              </a:spcAft>
              <a:buClrTx/>
              <a:buSzTx/>
              <a:buFont typeface="Wingdings" panose="05000000000000000000" pitchFamily="2" charset="2"/>
              <a:buChar char="ü"/>
              <a:tabLst/>
              <a:defRPr/>
            </a:pPr>
            <a:r>
              <a:rPr kumimoji="0" lang="en-US" b="0" i="0" u="none" strike="noStrike" kern="100" cap="none" spc="0" normalizeH="0" baseline="0" noProof="0" dirty="0">
                <a:ln>
                  <a:noFill/>
                </a:ln>
                <a:solidFill>
                  <a:schemeClr val="accent1">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In order to project an expected market share and price, must understand the competitive landscape</a:t>
            </a:r>
          </a:p>
          <a:p>
            <a:pPr marL="285750" marR="0" lvl="0" indent="-285750" algn="l" defTabSz="914400" rtl="0" eaLnBrk="1" fontAlgn="auto" latinLnBrk="0" hangingPunct="1">
              <a:lnSpc>
                <a:spcPct val="100000"/>
              </a:lnSpc>
              <a:spcBef>
                <a:spcPts val="600"/>
              </a:spcBef>
              <a:spcAft>
                <a:spcPts val="1200"/>
              </a:spcAft>
              <a:buClrTx/>
              <a:buSzTx/>
              <a:buFont typeface="Wingdings" panose="05000000000000000000" pitchFamily="2" charset="2"/>
              <a:buChar char="ü"/>
              <a:tabLst/>
              <a:defRPr/>
            </a:pPr>
            <a:r>
              <a:rPr lang="en-US"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Should include current products with the same indication or use, products with similar indications or claims and used “off-label”, other products in development and current and future non-therapeutic solutions</a:t>
            </a:r>
          </a:p>
          <a:p>
            <a:pPr marL="285750" marR="0" lvl="0" indent="-285750" algn="l" defTabSz="914400" rtl="0" eaLnBrk="1" fontAlgn="auto" latinLnBrk="0" hangingPunct="1">
              <a:lnSpc>
                <a:spcPct val="100000"/>
              </a:lnSpc>
              <a:spcBef>
                <a:spcPts val="600"/>
              </a:spcBef>
              <a:spcAft>
                <a:spcPts val="1200"/>
              </a:spcAft>
              <a:buClrTx/>
              <a:buSzTx/>
              <a:buFont typeface="Wingdings" panose="05000000000000000000" pitchFamily="2" charset="2"/>
              <a:buChar char="ü"/>
              <a:tabLst/>
              <a:defRPr/>
            </a:pPr>
            <a:r>
              <a:rPr lang="en-US"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For products in development in same class or most likely to compete should have an initial TPP comparison</a:t>
            </a:r>
          </a:p>
          <a:p>
            <a:pPr marL="285750" marR="0" lvl="0" indent="-285750" algn="l" defTabSz="914400" rtl="0" eaLnBrk="1" fontAlgn="auto" latinLnBrk="0" hangingPunct="1">
              <a:lnSpc>
                <a:spcPct val="100000"/>
              </a:lnSpc>
              <a:spcBef>
                <a:spcPts val="600"/>
              </a:spcBef>
              <a:spcAft>
                <a:spcPts val="1200"/>
              </a:spcAft>
              <a:buClrTx/>
              <a:buSzTx/>
              <a:buFont typeface="Wingdings" panose="05000000000000000000" pitchFamily="2" charset="2"/>
              <a:buChar char="ü"/>
              <a:tabLst/>
              <a:defRPr/>
            </a:pPr>
            <a:r>
              <a:rPr lang="en-US"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Saying there will be no competition is not a good approach – there is always competition so must understand and communicate why stakeholders will choose your product vs any other alternative</a:t>
            </a:r>
          </a:p>
          <a:p>
            <a:pPr marL="285750" marR="0" lvl="0" indent="-285750" algn="l" defTabSz="914400" rtl="0" eaLnBrk="1" fontAlgn="auto" latinLnBrk="0" hangingPunct="1">
              <a:lnSpc>
                <a:spcPct val="100000"/>
              </a:lnSpc>
              <a:spcBef>
                <a:spcPts val="600"/>
              </a:spcBef>
              <a:spcAft>
                <a:spcPts val="1200"/>
              </a:spcAft>
              <a:buClrTx/>
              <a:buSzTx/>
              <a:buFont typeface="Wingdings" panose="05000000000000000000" pitchFamily="2" charset="2"/>
              <a:buChar char="ü"/>
              <a:tabLst/>
              <a:defRPr/>
            </a:pPr>
            <a:r>
              <a:rPr lang="en-US"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Competition is a critical input to forecasting that will get refined over time  – Do not need to be exhaustive for initial forecasting but should assess current products, near-term products and similar MOA products.  </a:t>
            </a:r>
          </a:p>
          <a:p>
            <a:pPr marL="285750" marR="0" lvl="0" indent="-285750" algn="l" defTabSz="914400" rtl="0" eaLnBrk="1" fontAlgn="auto" latinLnBrk="0" hangingPunct="1">
              <a:lnSpc>
                <a:spcPct val="100000"/>
              </a:lnSpc>
              <a:spcAft>
                <a:spcPts val="1200"/>
              </a:spcAft>
              <a:buClrTx/>
              <a:buSzTx/>
              <a:buFont typeface="Wingdings" panose="05000000000000000000" pitchFamily="2" charset="2"/>
              <a:buChar char="ü"/>
              <a:tabLst/>
              <a:defRPr/>
            </a:pPr>
            <a:endParaRPr kumimoji="0" lang="en-US" sz="200" b="0" i="0" u="none" strike="noStrike" kern="100" cap="none" spc="0" normalizeH="0" baseline="0" noProof="0" dirty="0">
              <a:ln>
                <a:noFill/>
              </a:ln>
              <a:solidFill>
                <a:prstClr val="black">
                  <a:lumMod val="95000"/>
                  <a:lumOff val="5000"/>
                </a:prstClr>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2694AA7-328E-092F-1764-8058F2900CA0}"/>
              </a:ext>
            </a:extLst>
          </p:cNvPr>
          <p:cNvSpPr txBox="1"/>
          <p:nvPr/>
        </p:nvSpPr>
        <p:spPr>
          <a:xfrm>
            <a:off x="459350" y="1802819"/>
            <a:ext cx="11411114" cy="369332"/>
          </a:xfrm>
          <a:prstGeom prst="rect">
            <a:avLst/>
          </a:prstGeom>
          <a:noFill/>
        </p:spPr>
        <p:txBody>
          <a:bodyPr wrap="square" rtlCol="0">
            <a:spAutoFit/>
          </a:bodyPr>
          <a:lstStyle/>
          <a:p>
            <a:pPr algn="ctr"/>
            <a:r>
              <a:rPr lang="en-US" b="1" i="1" dirty="0">
                <a:solidFill>
                  <a:schemeClr val="accent1">
                    <a:lumMod val="75000"/>
                  </a:schemeClr>
                </a:solidFill>
              </a:rPr>
              <a:t>It is imperative to understand the current and emerging competitive landscape surrounding your product</a:t>
            </a:r>
          </a:p>
        </p:txBody>
      </p:sp>
    </p:spTree>
    <p:extLst>
      <p:ext uri="{BB962C8B-B14F-4D97-AF65-F5344CB8AC3E}">
        <p14:creationId xmlns:p14="http://schemas.microsoft.com/office/powerpoint/2010/main" val="194599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EFB2A9-0180-03CF-C369-96F129AFBF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4E310-9332-34FE-7401-CAD22AC45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BE99A098-3E81-89BF-19AB-61DBE6B41F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5EC0D734-E704-5A4C-7B60-E50FD4E85F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67F2D00D-E886-DC2C-6285-84E6D09105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C0491B31-F8CB-DAD8-FF06-11C9B937F9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6816E1B-EB06-5FCB-4FA7-78889543A43D}"/>
              </a:ext>
            </a:extLst>
          </p:cNvPr>
          <p:cNvSpPr>
            <a:spLocks noGrp="1"/>
          </p:cNvSpPr>
          <p:nvPr>
            <p:ph type="title"/>
          </p:nvPr>
        </p:nvSpPr>
        <p:spPr>
          <a:xfrm>
            <a:off x="995624" y="278535"/>
            <a:ext cx="9895951" cy="1033669"/>
          </a:xfrm>
        </p:spPr>
        <p:txBody>
          <a:bodyPr>
            <a:normAutofit/>
          </a:bodyPr>
          <a:lstStyle/>
          <a:p>
            <a:r>
              <a:rPr lang="en-US" sz="3200" dirty="0">
                <a:solidFill>
                  <a:srgbClr val="FFFFFF"/>
                </a:solidFill>
              </a:rPr>
              <a:t>Competitive TPP Assessment Template</a:t>
            </a:r>
          </a:p>
        </p:txBody>
      </p:sp>
      <p:sp>
        <p:nvSpPr>
          <p:cNvPr id="4" name="Footer Placeholder 3">
            <a:extLst>
              <a:ext uri="{FF2B5EF4-FFF2-40B4-BE49-F238E27FC236}">
                <a16:creationId xmlns:a16="http://schemas.microsoft.com/office/drawing/2014/main" id="{0B0F2803-5848-6BD2-324A-D1EB1E2BBF8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5BA98E1-14C7-54D5-B715-7BDA7358BCD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C3E70534-2DF8-BFF6-1C11-5506E1F57456}"/>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90D1E4B4-5AE1-B1E6-5F4F-692E3367B9BA}"/>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C746CFE5-B1E1-EF09-728B-C8B4CC121164}"/>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Content Placeholder 12">
            <a:extLst>
              <a:ext uri="{FF2B5EF4-FFF2-40B4-BE49-F238E27FC236}">
                <a16:creationId xmlns:a16="http://schemas.microsoft.com/office/drawing/2014/main" id="{63F7B2AB-DCEB-C3FE-517A-4841CAE9A19E}"/>
              </a:ext>
            </a:extLst>
          </p:cNvPr>
          <p:cNvSpPr txBox="1">
            <a:spLocks/>
          </p:cNvSpPr>
          <p:nvPr/>
        </p:nvSpPr>
        <p:spPr>
          <a:xfrm>
            <a:off x="6489701" y="2395807"/>
            <a:ext cx="4114800" cy="32657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 name="AutoShape 2"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4FB06ACD-96CA-865B-6325-FD38EDC1ADA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7" name="AutoShape 6"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759C0EE5-FBAB-80AA-1F3B-5AE3688E849A}"/>
              </a:ext>
            </a:extLst>
          </p:cNvPr>
          <p:cNvSpPr>
            <a:spLocks noChangeAspect="1" noChangeArrowheads="1"/>
          </p:cNvSpPr>
          <p:nvPr/>
        </p:nvSpPr>
        <p:spPr bwMode="auto">
          <a:xfrm>
            <a:off x="3968318" y="3429000"/>
            <a:ext cx="2432482" cy="243248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3" name="Title 1">
            <a:extLst>
              <a:ext uri="{FF2B5EF4-FFF2-40B4-BE49-F238E27FC236}">
                <a16:creationId xmlns:a16="http://schemas.microsoft.com/office/drawing/2014/main" id="{24E6E68E-78C3-84E4-D924-5A64BD955405}"/>
              </a:ext>
            </a:extLst>
          </p:cNvPr>
          <p:cNvSpPr txBox="1">
            <a:spLocks/>
          </p:cNvSpPr>
          <p:nvPr/>
        </p:nvSpPr>
        <p:spPr>
          <a:xfrm>
            <a:off x="8293608" y="446938"/>
            <a:ext cx="2820225"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Aptos Display" panose="02110004020202020204"/>
              <a:ea typeface="+mj-ea"/>
              <a:cs typeface="+mj-cs"/>
            </a:endParaRPr>
          </a:p>
        </p:txBody>
      </p:sp>
      <p:graphicFrame>
        <p:nvGraphicFramePr>
          <p:cNvPr id="20" name="Table 19">
            <a:extLst>
              <a:ext uri="{FF2B5EF4-FFF2-40B4-BE49-F238E27FC236}">
                <a16:creationId xmlns:a16="http://schemas.microsoft.com/office/drawing/2014/main" id="{65587328-036E-0B02-6EC4-90D5EE65F719}"/>
              </a:ext>
            </a:extLst>
          </p:cNvPr>
          <p:cNvGraphicFramePr>
            <a:graphicFrameLocks noGrp="1"/>
          </p:cNvGraphicFramePr>
          <p:nvPr>
            <p:extLst>
              <p:ext uri="{D42A27DB-BD31-4B8C-83A1-F6EECF244321}">
                <p14:modId xmlns:p14="http://schemas.microsoft.com/office/powerpoint/2010/main" val="4076084628"/>
              </p:ext>
            </p:extLst>
          </p:nvPr>
        </p:nvGraphicFramePr>
        <p:xfrm>
          <a:off x="389993" y="2540714"/>
          <a:ext cx="11412010" cy="3497113"/>
        </p:xfrm>
        <a:graphic>
          <a:graphicData uri="http://schemas.openxmlformats.org/drawingml/2006/table">
            <a:tbl>
              <a:tblPr firstRow="1" bandRow="1">
                <a:tableStyleId>{5C22544A-7EE6-4342-B048-85BDC9FD1C3A}</a:tableStyleId>
              </a:tblPr>
              <a:tblGrid>
                <a:gridCol w="1211372">
                  <a:extLst>
                    <a:ext uri="{9D8B030D-6E8A-4147-A177-3AD203B41FA5}">
                      <a16:colId xmlns:a16="http://schemas.microsoft.com/office/drawing/2014/main" val="20000"/>
                    </a:ext>
                  </a:extLst>
                </a:gridCol>
                <a:gridCol w="2503994">
                  <a:extLst>
                    <a:ext uri="{9D8B030D-6E8A-4147-A177-3AD203B41FA5}">
                      <a16:colId xmlns:a16="http://schemas.microsoft.com/office/drawing/2014/main" val="3936695403"/>
                    </a:ext>
                  </a:extLst>
                </a:gridCol>
                <a:gridCol w="2503994">
                  <a:extLst>
                    <a:ext uri="{9D8B030D-6E8A-4147-A177-3AD203B41FA5}">
                      <a16:colId xmlns:a16="http://schemas.microsoft.com/office/drawing/2014/main" val="1259317087"/>
                    </a:ext>
                  </a:extLst>
                </a:gridCol>
                <a:gridCol w="2688656">
                  <a:extLst>
                    <a:ext uri="{9D8B030D-6E8A-4147-A177-3AD203B41FA5}">
                      <a16:colId xmlns:a16="http://schemas.microsoft.com/office/drawing/2014/main" val="2190756097"/>
                    </a:ext>
                  </a:extLst>
                </a:gridCol>
                <a:gridCol w="2503994">
                  <a:extLst>
                    <a:ext uri="{9D8B030D-6E8A-4147-A177-3AD203B41FA5}">
                      <a16:colId xmlns:a16="http://schemas.microsoft.com/office/drawing/2014/main" val="1963793231"/>
                    </a:ext>
                  </a:extLst>
                </a:gridCol>
              </a:tblGrid>
              <a:tr h="371004">
                <a:tc>
                  <a:txBody>
                    <a:bodyPr/>
                    <a:lstStyle>
                      <a:lvl1pPr marL="0" algn="l" defTabSz="345634" rtl="0" eaLnBrk="1" latinLnBrk="0" hangingPunct="1">
                        <a:defRPr sz="1320" b="1" kern="1200">
                          <a:solidFill>
                            <a:schemeClr val="lt1"/>
                          </a:solidFill>
                          <a:latin typeface="Verdana"/>
                        </a:defRPr>
                      </a:lvl1pPr>
                      <a:lvl2pPr marL="345634" algn="l" defTabSz="345634" rtl="0" eaLnBrk="1" latinLnBrk="0" hangingPunct="1">
                        <a:defRPr sz="1320" b="1" kern="1200">
                          <a:solidFill>
                            <a:schemeClr val="lt1"/>
                          </a:solidFill>
                          <a:latin typeface="Verdana"/>
                        </a:defRPr>
                      </a:lvl2pPr>
                      <a:lvl3pPr marL="691269" algn="l" defTabSz="345634" rtl="0" eaLnBrk="1" latinLnBrk="0" hangingPunct="1">
                        <a:defRPr sz="1320" b="1" kern="1200">
                          <a:solidFill>
                            <a:schemeClr val="lt1"/>
                          </a:solidFill>
                          <a:latin typeface="Verdana"/>
                        </a:defRPr>
                      </a:lvl3pPr>
                      <a:lvl4pPr marL="1036905" algn="l" defTabSz="345634" rtl="0" eaLnBrk="1" latinLnBrk="0" hangingPunct="1">
                        <a:defRPr sz="1320" b="1" kern="1200">
                          <a:solidFill>
                            <a:schemeClr val="lt1"/>
                          </a:solidFill>
                          <a:latin typeface="Verdana"/>
                        </a:defRPr>
                      </a:lvl4pPr>
                      <a:lvl5pPr marL="1382539" algn="l" defTabSz="345634" rtl="0" eaLnBrk="1" latinLnBrk="0" hangingPunct="1">
                        <a:defRPr sz="1320" b="1" kern="1200">
                          <a:solidFill>
                            <a:schemeClr val="lt1"/>
                          </a:solidFill>
                          <a:latin typeface="Verdana"/>
                        </a:defRPr>
                      </a:lvl5pPr>
                      <a:lvl6pPr marL="1728173" algn="l" defTabSz="345634" rtl="0" eaLnBrk="1" latinLnBrk="0" hangingPunct="1">
                        <a:defRPr sz="1320" b="1" kern="1200">
                          <a:solidFill>
                            <a:schemeClr val="lt1"/>
                          </a:solidFill>
                          <a:latin typeface="Verdana"/>
                        </a:defRPr>
                      </a:lvl6pPr>
                      <a:lvl7pPr marL="2073807" algn="l" defTabSz="345634" rtl="0" eaLnBrk="1" latinLnBrk="0" hangingPunct="1">
                        <a:defRPr sz="1320" b="1" kern="1200">
                          <a:solidFill>
                            <a:schemeClr val="lt1"/>
                          </a:solidFill>
                          <a:latin typeface="Verdana"/>
                        </a:defRPr>
                      </a:lvl7pPr>
                      <a:lvl8pPr marL="2419442" algn="l" defTabSz="345634" rtl="0" eaLnBrk="1" latinLnBrk="0" hangingPunct="1">
                        <a:defRPr sz="1320" b="1" kern="1200">
                          <a:solidFill>
                            <a:schemeClr val="lt1"/>
                          </a:solidFill>
                          <a:latin typeface="Verdana"/>
                        </a:defRPr>
                      </a:lvl8pPr>
                      <a:lvl9pPr marL="2765078" algn="l" defTabSz="345634" rtl="0" eaLnBrk="1" latinLnBrk="0" hangingPunct="1">
                        <a:defRPr sz="1320" b="1" kern="1200">
                          <a:solidFill>
                            <a:schemeClr val="lt1"/>
                          </a:solidFill>
                          <a:latin typeface="Verdana"/>
                        </a:defRPr>
                      </a:lvl9pPr>
                    </a:lstStyle>
                    <a:p>
                      <a:pPr algn="ctr"/>
                      <a:r>
                        <a:rPr lang="en-US" sz="1000" dirty="0"/>
                        <a:t>Attribute</a:t>
                      </a:r>
                    </a:p>
                  </a:txBody>
                  <a:tcPr marL="76200" marR="76200" marT="38100" marB="3810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b="1" dirty="0">
                          <a:solidFill>
                            <a:schemeClr val="bg1"/>
                          </a:solidFill>
                        </a:rPr>
                        <a:t>Company Product</a:t>
                      </a: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b="1" dirty="0">
                          <a:solidFill>
                            <a:schemeClr val="bg1"/>
                          </a:solidFill>
                        </a:rPr>
                        <a:t>Product X</a:t>
                      </a: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b="1" dirty="0">
                          <a:solidFill>
                            <a:schemeClr val="bg1"/>
                          </a:solidFill>
                        </a:rPr>
                        <a:t>Product Y </a:t>
                      </a: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b="1" dirty="0">
                          <a:solidFill>
                            <a:schemeClr val="bg1"/>
                          </a:solidFill>
                        </a:rPr>
                        <a:t>Product Z</a:t>
                      </a:r>
                    </a:p>
                  </a:txBody>
                  <a:tcPr marL="76200" marR="76200" marT="38100" marB="3810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83662">
                <a:tc>
                  <a:txBody>
                    <a:bodyPr/>
                    <a:lstStyle/>
                    <a:p>
                      <a:r>
                        <a:rPr lang="en-US" sz="1200" b="0" dirty="0">
                          <a:solidFill>
                            <a:schemeClr val="tx1"/>
                          </a:solidFill>
                          <a:latin typeface="+mn-lt"/>
                        </a:rPr>
                        <a:t>Efficacy</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347397"/>
                  </a:ext>
                </a:extLst>
              </a:tr>
              <a:tr h="630936">
                <a:tc>
                  <a:txBody>
                    <a:bodyPr/>
                    <a:lstStyle/>
                    <a:p>
                      <a:r>
                        <a:rPr lang="en-US" sz="1200" b="0" dirty="0">
                          <a:solidFill>
                            <a:schemeClr val="tx1"/>
                          </a:solidFill>
                          <a:latin typeface="+mn-lt"/>
                        </a:rPr>
                        <a:t>Safety / Tolerability</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5110472"/>
                  </a:ext>
                </a:extLst>
              </a:tr>
              <a:tr h="704193">
                <a:tc>
                  <a:txBody>
                    <a:bodyPr/>
                    <a:lstStyle/>
                    <a:p>
                      <a:r>
                        <a:rPr lang="en-US" sz="1200" b="0" dirty="0">
                          <a:solidFill>
                            <a:schemeClr val="tx1"/>
                          </a:solidFill>
                          <a:latin typeface="+mn-lt"/>
                        </a:rPr>
                        <a:t>Dosing/Administration</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0995651"/>
                  </a:ext>
                </a:extLst>
              </a:tr>
              <a:tr h="521518">
                <a:tc>
                  <a:txBody>
                    <a:bodyPr/>
                    <a:lstStyle/>
                    <a:p>
                      <a:r>
                        <a:rPr lang="en-US" sz="1200" b="0" dirty="0">
                          <a:solidFill>
                            <a:schemeClr val="tx1"/>
                          </a:solidFill>
                          <a:latin typeface="+mn-lt"/>
                        </a:rPr>
                        <a:t>Ease of use </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2047075"/>
                  </a:ext>
                </a:extLst>
              </a:tr>
              <a:tr h="685800">
                <a:tc>
                  <a:txBody>
                    <a:bodyPr/>
                    <a:lstStyle/>
                    <a:p>
                      <a:r>
                        <a:rPr lang="en-US" sz="1200" b="0" dirty="0">
                          <a:latin typeface="+mn-lt"/>
                        </a:rPr>
                        <a:t>Cost /Health economic value</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7885807"/>
                  </a:ext>
                </a:extLst>
              </a:tr>
            </a:tbl>
          </a:graphicData>
        </a:graphic>
      </p:graphicFrame>
      <p:sp>
        <p:nvSpPr>
          <p:cNvPr id="15" name="Plus Sign 14">
            <a:extLst>
              <a:ext uri="{FF2B5EF4-FFF2-40B4-BE49-F238E27FC236}">
                <a16:creationId xmlns:a16="http://schemas.microsoft.com/office/drawing/2014/main" id="{9A403037-BF78-F0D9-8DD7-7E36CAA47C4B}"/>
              </a:ext>
            </a:extLst>
          </p:cNvPr>
          <p:cNvSpPr/>
          <p:nvPr/>
        </p:nvSpPr>
        <p:spPr>
          <a:xfrm>
            <a:off x="2406142" y="2958927"/>
            <a:ext cx="585216" cy="521208"/>
          </a:xfrm>
          <a:prstGeom prst="mathPlus">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Plus Sign 17">
            <a:extLst>
              <a:ext uri="{FF2B5EF4-FFF2-40B4-BE49-F238E27FC236}">
                <a16:creationId xmlns:a16="http://schemas.microsoft.com/office/drawing/2014/main" id="{889B62F4-7899-8CF8-429C-6405239F5A5A}"/>
              </a:ext>
            </a:extLst>
          </p:cNvPr>
          <p:cNvSpPr/>
          <p:nvPr/>
        </p:nvSpPr>
        <p:spPr>
          <a:xfrm>
            <a:off x="2406142" y="4849894"/>
            <a:ext cx="585216" cy="521208"/>
          </a:xfrm>
          <a:prstGeom prst="mathPlus">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Minus Sign 18">
            <a:extLst>
              <a:ext uri="{FF2B5EF4-FFF2-40B4-BE49-F238E27FC236}">
                <a16:creationId xmlns:a16="http://schemas.microsoft.com/office/drawing/2014/main" id="{282A2B5C-34EB-93DA-FF37-8F6288E72690}"/>
              </a:ext>
            </a:extLst>
          </p:cNvPr>
          <p:cNvSpPr/>
          <p:nvPr/>
        </p:nvSpPr>
        <p:spPr>
          <a:xfrm>
            <a:off x="2364994" y="5576887"/>
            <a:ext cx="667512" cy="569190"/>
          </a:xfrm>
          <a:prstGeom prst="mathMinus">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Equals 20">
            <a:extLst>
              <a:ext uri="{FF2B5EF4-FFF2-40B4-BE49-F238E27FC236}">
                <a16:creationId xmlns:a16="http://schemas.microsoft.com/office/drawing/2014/main" id="{57365F1E-F9A7-40CA-451B-80AD8EDFB835}"/>
              </a:ext>
            </a:extLst>
          </p:cNvPr>
          <p:cNvSpPr/>
          <p:nvPr/>
        </p:nvSpPr>
        <p:spPr>
          <a:xfrm>
            <a:off x="2387854" y="3648534"/>
            <a:ext cx="621792" cy="455444"/>
          </a:xfrm>
          <a:prstGeom prst="mathEqual">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23" name="Equals 22">
            <a:extLst>
              <a:ext uri="{FF2B5EF4-FFF2-40B4-BE49-F238E27FC236}">
                <a16:creationId xmlns:a16="http://schemas.microsoft.com/office/drawing/2014/main" id="{ABDC90C0-751B-4D8B-774E-A40DAE370E73}"/>
              </a:ext>
            </a:extLst>
          </p:cNvPr>
          <p:cNvSpPr/>
          <p:nvPr/>
        </p:nvSpPr>
        <p:spPr>
          <a:xfrm>
            <a:off x="2387854" y="4309763"/>
            <a:ext cx="621792" cy="455444"/>
          </a:xfrm>
          <a:prstGeom prst="mathEqual">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22" name="TextBox 21">
            <a:extLst>
              <a:ext uri="{FF2B5EF4-FFF2-40B4-BE49-F238E27FC236}">
                <a16:creationId xmlns:a16="http://schemas.microsoft.com/office/drawing/2014/main" id="{86FA9BB3-E986-C07D-9A2E-E50EDFB2034C}"/>
              </a:ext>
            </a:extLst>
          </p:cNvPr>
          <p:cNvSpPr txBox="1"/>
          <p:nvPr/>
        </p:nvSpPr>
        <p:spPr>
          <a:xfrm>
            <a:off x="1028123" y="1892843"/>
            <a:ext cx="10085710" cy="369332"/>
          </a:xfrm>
          <a:prstGeom prst="rect">
            <a:avLst/>
          </a:prstGeom>
          <a:noFill/>
        </p:spPr>
        <p:txBody>
          <a:bodyPr wrap="none" rtlCol="0">
            <a:spAutoFit/>
          </a:bodyPr>
          <a:lstStyle/>
          <a:p>
            <a:r>
              <a:rPr lang="en-US" b="1" i="1" dirty="0">
                <a:solidFill>
                  <a:schemeClr val="tx1">
                    <a:lumMod val="95000"/>
                    <a:lumOff val="5000"/>
                  </a:schemeClr>
                </a:solidFill>
              </a:rPr>
              <a:t>Can use for comparison of key TPP inputs against most likely and / or most similar competitors </a:t>
            </a:r>
          </a:p>
        </p:txBody>
      </p:sp>
    </p:spTree>
    <p:extLst>
      <p:ext uri="{BB962C8B-B14F-4D97-AF65-F5344CB8AC3E}">
        <p14:creationId xmlns:p14="http://schemas.microsoft.com/office/powerpoint/2010/main" val="1496411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A30945-31CB-9073-496C-EA39AF45D55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43579A-7FE2-6C79-F7DD-34A4D37263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2205ECA7-C4BA-5444-8059-FA4CB01EA7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60B1B1DA-B742-3E65-4A32-92B3D8EF1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AD3017BB-2D18-8B8B-681E-17A731273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D179970-A04D-5B5A-F911-5E0D68B15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78F7355-42D3-4412-A898-D3FFB40A56CF}"/>
              </a:ext>
            </a:extLst>
          </p:cNvPr>
          <p:cNvSpPr>
            <a:spLocks noGrp="1"/>
          </p:cNvSpPr>
          <p:nvPr>
            <p:ph type="title"/>
          </p:nvPr>
        </p:nvSpPr>
        <p:spPr>
          <a:xfrm>
            <a:off x="708550" y="220289"/>
            <a:ext cx="9895951" cy="1033669"/>
          </a:xfrm>
        </p:spPr>
        <p:txBody>
          <a:bodyPr>
            <a:normAutofit/>
          </a:bodyPr>
          <a:lstStyle/>
          <a:p>
            <a:r>
              <a:rPr lang="en-US" sz="3200" dirty="0">
                <a:solidFill>
                  <a:srgbClr val="FFFFFF"/>
                </a:solidFill>
              </a:rPr>
              <a:t>Intellectual Property</a:t>
            </a:r>
          </a:p>
        </p:txBody>
      </p:sp>
      <p:sp>
        <p:nvSpPr>
          <p:cNvPr id="4" name="Footer Placeholder 3">
            <a:extLst>
              <a:ext uri="{FF2B5EF4-FFF2-40B4-BE49-F238E27FC236}">
                <a16:creationId xmlns:a16="http://schemas.microsoft.com/office/drawing/2014/main" id="{852C1064-B61D-65FF-3EA1-FC87B70B81F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BD24D78E-0F21-C31D-AEF0-CD556C54802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BCFBA4F8-C1F8-C74B-0E61-1AD688D2034E}"/>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63A37710-81CE-4303-33ED-28EA155BCF83}"/>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182FA62A-2B33-7B5B-4BC8-1DC1720E5557}"/>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78344C0D-08B3-58D1-FD83-980CE4D9D3EA}"/>
              </a:ext>
            </a:extLst>
          </p:cNvPr>
          <p:cNvSpPr txBox="1"/>
          <p:nvPr/>
        </p:nvSpPr>
        <p:spPr>
          <a:xfrm>
            <a:off x="832386" y="2245382"/>
            <a:ext cx="10527222" cy="3447098"/>
          </a:xfrm>
          <a:prstGeom prst="rect">
            <a:avLst/>
          </a:prstGeom>
          <a:noFill/>
          <a:ln w="28575">
            <a:solidFill>
              <a:schemeClr val="tx2">
                <a:lumMod val="90000"/>
                <a:lumOff val="10000"/>
              </a:schemeClr>
            </a:solidFill>
          </a:ln>
        </p:spPr>
        <p:txBody>
          <a:bodyPr wrap="square">
            <a:spAutoFit/>
          </a:bodyPr>
          <a:lstStyle/>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endParaRPr kumimoji="0" lang="en-US" sz="200" b="0" i="0" u="none" strike="noStrike" kern="1200" cap="none" spc="0" normalizeH="0" baseline="0" noProof="0" dirty="0">
              <a:ln>
                <a:noFill/>
              </a:ln>
              <a:solidFill>
                <a:srgbClr val="222222"/>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In life science, medical technology, Biotech, </a:t>
            </a:r>
            <a:r>
              <a:rPr kumimoji="0" lang="en-US" sz="1800" b="0" i="0" u="none" strike="noStrike" kern="1200" cap="none" spc="0" normalizeH="0" baseline="0" noProof="0" dirty="0" err="1">
                <a:ln>
                  <a:noFill/>
                </a:ln>
                <a:solidFill>
                  <a:srgbClr val="222222"/>
                </a:solidFill>
                <a:effectLst/>
                <a:uLnTx/>
                <a:uFillTx/>
                <a:latin typeface="Aptos" panose="02110004020202020204"/>
                <a:ea typeface="+mn-ea"/>
                <a:cs typeface="+mn-cs"/>
              </a:rPr>
              <a:t>etc</a:t>
            </a: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 IP generally means patents</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lang="en-US" dirty="0">
                <a:solidFill>
                  <a:srgbClr val="222222"/>
                </a:solidFill>
                <a:latin typeface="Aptos" panose="02110004020202020204"/>
              </a:rPr>
              <a:t>For Rx development, IP generally means composition of matter (method of use, formulation or regulatory IP is important and could be sufficient, but will need to explain why)</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IP for diagnostics is more nebulous and c</a:t>
            </a:r>
            <a:r>
              <a:rPr lang="en-US" dirty="0" err="1">
                <a:solidFill>
                  <a:srgbClr val="222222"/>
                </a:solidFill>
                <a:latin typeface="Aptos" panose="02110004020202020204"/>
              </a:rPr>
              <a:t>hallenging</a:t>
            </a:r>
            <a:r>
              <a:rPr lang="en-US" dirty="0">
                <a:solidFill>
                  <a:srgbClr val="222222"/>
                </a:solidFill>
                <a:latin typeface="Aptos" panose="02110004020202020204"/>
              </a:rPr>
              <a:t> (</a:t>
            </a:r>
            <a:r>
              <a:rPr lang="en-US" dirty="0" err="1">
                <a:solidFill>
                  <a:srgbClr val="222222"/>
                </a:solidFill>
                <a:latin typeface="Aptos" panose="02110004020202020204"/>
              </a:rPr>
              <a:t>CoM</a:t>
            </a:r>
            <a:r>
              <a:rPr lang="en-US" dirty="0">
                <a:solidFill>
                  <a:srgbClr val="222222"/>
                </a:solidFill>
                <a:latin typeface="Aptos" panose="02110004020202020204"/>
              </a:rPr>
              <a:t> generally does not exist, method patents may be sufficient) but can be successful with less entrenching IP estate</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lang="en-US" dirty="0">
                <a:solidFill>
                  <a:srgbClr val="222222"/>
                </a:solidFill>
                <a:latin typeface="Aptos" panose="02110004020202020204"/>
              </a:rPr>
              <a:t> Goal is issued patents in major markets with clear, unencumbered rights</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kumimoji="0" lang="en-US" sz="1800" b="0" i="0" u="none" strike="noStrike" kern="1200" cap="none" spc="0" normalizeH="0" baseline="0" noProof="0" dirty="0">
                <a:ln>
                  <a:noFill/>
                </a:ln>
                <a:solidFill>
                  <a:srgbClr val="222222"/>
                </a:solidFill>
                <a:effectLst/>
                <a:uLnTx/>
                <a:uFillTx/>
                <a:latin typeface="Aptos" panose="02110004020202020204"/>
                <a:ea typeface="+mn-ea"/>
                <a:cs typeface="+mn-cs"/>
              </a:rPr>
              <a:t>Typically will need to get rights from the University</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r>
              <a:rPr lang="en-US" dirty="0">
                <a:solidFill>
                  <a:srgbClr val="222222"/>
                </a:solidFill>
                <a:latin typeface="Aptos" panose="02110004020202020204"/>
              </a:rPr>
              <a:t>IP is not one and done; will need an enduring IP strategy</a:t>
            </a:r>
          </a:p>
          <a:p>
            <a:pPr marL="285750" marR="0" lvl="0"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ü"/>
              <a:tabLst/>
              <a:defRPr/>
            </a:pPr>
            <a:endParaRPr kumimoji="0" lang="en-US" sz="200" b="0" i="0" u="none" strike="noStrike" kern="1200" cap="none" spc="0" normalizeH="0" baseline="0" noProof="0" dirty="0">
              <a:ln>
                <a:noFill/>
              </a:ln>
              <a:solidFill>
                <a:srgbClr val="222222"/>
              </a:solidFill>
              <a:effectLst/>
              <a:uLnTx/>
              <a:uFillTx/>
              <a:latin typeface="Aptos" panose="02110004020202020204"/>
              <a:ea typeface="+mn-ea"/>
              <a:cs typeface="+mn-cs"/>
            </a:endParaRPr>
          </a:p>
        </p:txBody>
      </p:sp>
      <p:sp>
        <p:nvSpPr>
          <p:cNvPr id="6" name="TextBox 5">
            <a:extLst>
              <a:ext uri="{FF2B5EF4-FFF2-40B4-BE49-F238E27FC236}">
                <a16:creationId xmlns:a16="http://schemas.microsoft.com/office/drawing/2014/main" id="{1829376A-4259-8409-016D-C36DD1F93E36}"/>
              </a:ext>
            </a:extLst>
          </p:cNvPr>
          <p:cNvSpPr txBox="1"/>
          <p:nvPr/>
        </p:nvSpPr>
        <p:spPr>
          <a:xfrm>
            <a:off x="832387" y="1885279"/>
            <a:ext cx="10527221" cy="369332"/>
          </a:xfrm>
          <a:prstGeom prst="rect">
            <a:avLst/>
          </a:prstGeom>
          <a:solidFill>
            <a:schemeClr val="bg2"/>
          </a:solidFill>
          <a:ln w="28575">
            <a:solidFill>
              <a:schemeClr val="accent1"/>
            </a:solidFill>
          </a:ln>
        </p:spPr>
        <p:txBody>
          <a:bodyPr wrap="square">
            <a:spAutoFit/>
          </a:bodyPr>
          <a:lstStyle/>
          <a:p>
            <a:pPr marL="0" marR="0" lvl="0" indent="0" algn="ctr" defTabSz="914400" rtl="0" eaLnBrk="1" fontAlgn="auto" latinLnBrk="0" hangingPunct="1">
              <a:lnSpc>
                <a:spcPct val="100000"/>
              </a:lnSpc>
              <a:spcBef>
                <a:spcPts val="300"/>
              </a:spcBef>
              <a:spcAft>
                <a:spcPts val="300"/>
              </a:spcAft>
              <a:buClrTx/>
              <a:buSzTx/>
              <a:buFontTx/>
              <a:buNone/>
              <a:tabLst/>
              <a:defRPr/>
            </a:pPr>
            <a:r>
              <a:rPr kumimoji="0" lang="en-US" sz="1800" b="1" i="1" u="none" strike="noStrike" kern="1200" cap="none" spc="0" normalizeH="0" baseline="0" noProof="0" dirty="0">
                <a:ln>
                  <a:noFill/>
                </a:ln>
                <a:solidFill>
                  <a:srgbClr val="156082">
                    <a:lumMod val="75000"/>
                  </a:srgbClr>
                </a:solidFill>
                <a:effectLst/>
                <a:uLnTx/>
                <a:uFillTx/>
                <a:latin typeface="Aptos" panose="02110004020202020204"/>
                <a:ea typeface="+mn-ea"/>
                <a:cs typeface="+mn-cs"/>
              </a:rPr>
              <a:t>Every investor will ask about IP </a:t>
            </a:r>
            <a:r>
              <a:rPr lang="en-US" b="1" i="1" dirty="0">
                <a:solidFill>
                  <a:srgbClr val="156082">
                    <a:lumMod val="75000"/>
                  </a:srgbClr>
                </a:solidFill>
                <a:latin typeface="Aptos" panose="02110004020202020204"/>
              </a:rPr>
              <a:t>immediately</a:t>
            </a:r>
            <a:endParaRPr kumimoji="0" lang="en-US" sz="1800" b="1" i="1" u="none" strike="noStrike" kern="1200" cap="none" spc="0" normalizeH="0" baseline="0" noProof="0" dirty="0">
              <a:ln>
                <a:noFill/>
              </a:ln>
              <a:solidFill>
                <a:srgbClr val="156082">
                  <a:lumMod val="75000"/>
                </a:srgbClr>
              </a:solidFill>
              <a:effectLst/>
              <a:uLnTx/>
              <a:uFillTx/>
              <a:latin typeface="Aptos" panose="02110004020202020204"/>
              <a:ea typeface="+mn-ea"/>
              <a:cs typeface="+mn-cs"/>
            </a:endParaRPr>
          </a:p>
        </p:txBody>
      </p:sp>
      <p:sp>
        <p:nvSpPr>
          <p:cNvPr id="15" name="TextBox 14">
            <a:extLst>
              <a:ext uri="{FF2B5EF4-FFF2-40B4-BE49-F238E27FC236}">
                <a16:creationId xmlns:a16="http://schemas.microsoft.com/office/drawing/2014/main" id="{69D8EF34-1AF6-C4B8-FEB5-CD3589B9CFA0}"/>
              </a:ext>
            </a:extLst>
          </p:cNvPr>
          <p:cNvSpPr txBox="1"/>
          <p:nvPr/>
        </p:nvSpPr>
        <p:spPr>
          <a:xfrm>
            <a:off x="842537" y="5683251"/>
            <a:ext cx="10527221" cy="369332"/>
          </a:xfrm>
          <a:prstGeom prst="rect">
            <a:avLst/>
          </a:prstGeom>
          <a:solidFill>
            <a:schemeClr val="bg2"/>
          </a:solidFill>
          <a:ln w="28575">
            <a:solidFill>
              <a:schemeClr val="accent1"/>
            </a:solidFill>
          </a:ln>
        </p:spPr>
        <p:txBody>
          <a:bodyPr wrap="square">
            <a:spAutoFit/>
          </a:bodyPr>
          <a:lstStyle/>
          <a:p>
            <a:pPr marL="0" marR="0" lvl="0" indent="0" algn="ctr" defTabSz="914400" rtl="0" eaLnBrk="1" fontAlgn="auto" latinLnBrk="0" hangingPunct="1">
              <a:lnSpc>
                <a:spcPct val="100000"/>
              </a:lnSpc>
              <a:spcBef>
                <a:spcPts val="300"/>
              </a:spcBef>
              <a:spcAft>
                <a:spcPts val="300"/>
              </a:spcAft>
              <a:buClrTx/>
              <a:buSzTx/>
              <a:buFontTx/>
              <a:buNone/>
              <a:tabLst/>
              <a:defRPr/>
            </a:pPr>
            <a:r>
              <a:rPr kumimoji="0" lang="en-US" sz="1800" b="1" i="1" u="none" strike="noStrike" kern="1200" cap="none" spc="0" normalizeH="0" baseline="0" noProof="0" dirty="0">
                <a:ln>
                  <a:noFill/>
                </a:ln>
                <a:solidFill>
                  <a:srgbClr val="156082">
                    <a:lumMod val="75000"/>
                  </a:srgbClr>
                </a:solidFill>
                <a:effectLst/>
                <a:uLnTx/>
                <a:uFillTx/>
                <a:latin typeface="Aptos" panose="02110004020202020204"/>
                <a:ea typeface="+mn-ea"/>
                <a:cs typeface="+mn-cs"/>
              </a:rPr>
              <a:t>Invest early in an IP attorney</a:t>
            </a:r>
          </a:p>
        </p:txBody>
      </p:sp>
    </p:spTree>
    <p:extLst>
      <p:ext uri="{BB962C8B-B14F-4D97-AF65-F5344CB8AC3E}">
        <p14:creationId xmlns:p14="http://schemas.microsoft.com/office/powerpoint/2010/main" val="324009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BDD0AE-31B0-F212-0541-9EFEEC8AB16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AFE4FD7-464D-247F-49C4-C37A984BD5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EAC02275-A184-F73A-3CC6-C183CEEAB4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1196CA16-EF87-394A-3AC9-4FDDF0239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B0FD28F4-5A77-999C-051C-8B0D8F40F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9E18A9CA-128C-113B-CDD4-F761F3ED6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0EB0FE3-3CB2-79E2-3747-B100A58F4343}"/>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From Concept to Company </a:t>
            </a:r>
          </a:p>
        </p:txBody>
      </p:sp>
      <p:sp>
        <p:nvSpPr>
          <p:cNvPr id="4" name="Footer Placeholder 3">
            <a:extLst>
              <a:ext uri="{FF2B5EF4-FFF2-40B4-BE49-F238E27FC236}">
                <a16:creationId xmlns:a16="http://schemas.microsoft.com/office/drawing/2014/main" id="{35FC5A36-D412-8915-C72E-27DC344786A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C9F20EA-A3D1-387E-72D1-3F3D1712C55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1C9C0CB6-F7A9-F7B6-801B-5A453FDADFD7}"/>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43E778A4-5910-3A82-0900-F9B7161A3AC8}"/>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F631DFC7-D98E-C823-EE20-615749BFE101}"/>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0" name="TextBox 19">
            <a:extLst>
              <a:ext uri="{FF2B5EF4-FFF2-40B4-BE49-F238E27FC236}">
                <a16:creationId xmlns:a16="http://schemas.microsoft.com/office/drawing/2014/main" id="{A73938C0-A04C-6922-8475-9C3C07A8DB68}"/>
              </a:ext>
            </a:extLst>
          </p:cNvPr>
          <p:cNvSpPr txBox="1"/>
          <p:nvPr/>
        </p:nvSpPr>
        <p:spPr>
          <a:xfrm>
            <a:off x="949098" y="1919648"/>
            <a:ext cx="9068480" cy="4069319"/>
          </a:xfrm>
          <a:prstGeom prst="rect">
            <a:avLst/>
          </a:prstGeom>
          <a:noFill/>
        </p:spPr>
        <p:txBody>
          <a:bodyPr wrap="square">
            <a:spAutoFit/>
          </a:bodyPr>
          <a:lstStyle/>
          <a:p>
            <a:pPr marL="0" marR="0" algn="ctr">
              <a:lnSpc>
                <a:spcPct val="115000"/>
              </a:lnSpc>
              <a:spcAft>
                <a:spcPts val="800"/>
              </a:spcAft>
              <a:buNone/>
            </a:pPr>
            <a:r>
              <a:rPr lang="en-US" i="1" kern="100" dirty="0">
                <a:effectLst/>
                <a:latin typeface="Aptos" panose="020B0004020202020204" pitchFamily="34" charset="0"/>
                <a:ea typeface="Aptos" panose="020B0004020202020204" pitchFamily="34" charset="0"/>
                <a:cs typeface="Times New Roman" panose="02020603050405020304" pitchFamily="18" charset="0"/>
              </a:rPr>
              <a:t>An </a:t>
            </a:r>
            <a:r>
              <a:rPr lang="en-US" b="1" i="1" u="sng" kern="100" dirty="0">
                <a:effectLst/>
                <a:latin typeface="Aptos" panose="020B0004020202020204" pitchFamily="34" charset="0"/>
                <a:ea typeface="Aptos" panose="020B0004020202020204" pitchFamily="34" charset="0"/>
                <a:cs typeface="Times New Roman" panose="02020603050405020304" pitchFamily="18" charset="0"/>
              </a:rPr>
              <a:t>overview</a:t>
            </a:r>
            <a:r>
              <a:rPr lang="en-US" i="1" kern="100" dirty="0">
                <a:effectLst/>
                <a:latin typeface="Aptos" panose="020B0004020202020204" pitchFamily="34" charset="0"/>
                <a:ea typeface="Aptos" panose="020B0004020202020204" pitchFamily="34" charset="0"/>
                <a:cs typeface="Times New Roman" panose="02020603050405020304" pitchFamily="18" charset="0"/>
              </a:rPr>
              <a:t> of key steps to turn a novel life sciences solution into a viable, funded and sustainable company, with a focus on:</a:t>
            </a:r>
          </a:p>
          <a:p>
            <a:pPr marL="0" marR="0" algn="ctr">
              <a:lnSpc>
                <a:spcPct val="115000"/>
              </a:lnSpc>
              <a:spcAft>
                <a:spcPts val="800"/>
              </a:spcAft>
              <a:buNone/>
            </a:pPr>
            <a:endParaRPr lang="en-US" b="1" i="1"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Understanding the critical unmet need the solution will attempt to solve </a:t>
            </a: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Creating an initial target product profile – how the solution will solve the critical unmet need</a:t>
            </a: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Developing the value proposition – market sizing, societal and economic impact of addressing the unmet need, competitive advantage, intellectual property, investments required and preliminary forecasting</a:t>
            </a: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Communicating the vision and the value – creating a winning pitch deck</a:t>
            </a: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Funding pathways</a:t>
            </a:r>
          </a:p>
          <a:p>
            <a:pPr marL="342900" marR="0" lvl="0" indent="-342900">
              <a:spcBef>
                <a:spcPts val="600"/>
              </a:spcBef>
              <a:spcAft>
                <a:spcPts val="600"/>
              </a:spcAft>
              <a:buFont typeface="Symbol" panose="05050102010706020507" pitchFamily="18" charset="2"/>
              <a:buChar char=""/>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Team and Leadership Attributes </a:t>
            </a:r>
          </a:p>
        </p:txBody>
      </p:sp>
      <p:sp>
        <p:nvSpPr>
          <p:cNvPr id="3" name="Left Brace 2">
            <a:extLst>
              <a:ext uri="{FF2B5EF4-FFF2-40B4-BE49-F238E27FC236}">
                <a16:creationId xmlns:a16="http://schemas.microsoft.com/office/drawing/2014/main" id="{7DDDACF7-20E4-F165-7F78-78189788A50E}"/>
              </a:ext>
            </a:extLst>
          </p:cNvPr>
          <p:cNvSpPr/>
          <p:nvPr/>
        </p:nvSpPr>
        <p:spPr>
          <a:xfrm>
            <a:off x="645952" y="3187816"/>
            <a:ext cx="303146" cy="65434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Left Brace 5">
            <a:extLst>
              <a:ext uri="{FF2B5EF4-FFF2-40B4-BE49-F238E27FC236}">
                <a16:creationId xmlns:a16="http://schemas.microsoft.com/office/drawing/2014/main" id="{5C54CF3C-895B-5CAC-8777-3CBC6AB1AD08}"/>
              </a:ext>
            </a:extLst>
          </p:cNvPr>
          <p:cNvSpPr/>
          <p:nvPr/>
        </p:nvSpPr>
        <p:spPr>
          <a:xfrm>
            <a:off x="645952" y="4011335"/>
            <a:ext cx="303146" cy="58583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Left Brace 12">
            <a:extLst>
              <a:ext uri="{FF2B5EF4-FFF2-40B4-BE49-F238E27FC236}">
                <a16:creationId xmlns:a16="http://schemas.microsoft.com/office/drawing/2014/main" id="{8CF37A16-34DC-02E1-4F96-CB1AF2872934}"/>
              </a:ext>
            </a:extLst>
          </p:cNvPr>
          <p:cNvSpPr/>
          <p:nvPr/>
        </p:nvSpPr>
        <p:spPr>
          <a:xfrm>
            <a:off x="645951" y="4845311"/>
            <a:ext cx="303146" cy="1052149"/>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B7C7B099-4D9A-E546-66B1-36D04DAFFA8B}"/>
              </a:ext>
            </a:extLst>
          </p:cNvPr>
          <p:cNvSpPr txBox="1"/>
          <p:nvPr/>
        </p:nvSpPr>
        <p:spPr>
          <a:xfrm>
            <a:off x="184555" y="2700100"/>
            <a:ext cx="994183" cy="307777"/>
          </a:xfrm>
          <a:prstGeom prst="rect">
            <a:avLst/>
          </a:prstGeom>
          <a:noFill/>
        </p:spPr>
        <p:txBody>
          <a:bodyPr wrap="none" rtlCol="0">
            <a:spAutoFit/>
          </a:bodyPr>
          <a:lstStyle/>
          <a:p>
            <a:r>
              <a:rPr lang="en-US" sz="1400" dirty="0">
                <a:solidFill>
                  <a:schemeClr val="accent1">
                    <a:lumMod val="75000"/>
                  </a:schemeClr>
                </a:solidFill>
              </a:rPr>
              <a:t>3 Sections</a:t>
            </a:r>
          </a:p>
        </p:txBody>
      </p:sp>
      <p:sp>
        <p:nvSpPr>
          <p:cNvPr id="17" name="TextBox 16">
            <a:extLst>
              <a:ext uri="{FF2B5EF4-FFF2-40B4-BE49-F238E27FC236}">
                <a16:creationId xmlns:a16="http://schemas.microsoft.com/office/drawing/2014/main" id="{01FBD222-4546-A2CA-34DA-045EC2AC9C05}"/>
              </a:ext>
            </a:extLst>
          </p:cNvPr>
          <p:cNvSpPr txBox="1"/>
          <p:nvPr/>
        </p:nvSpPr>
        <p:spPr>
          <a:xfrm>
            <a:off x="322884" y="3324940"/>
            <a:ext cx="308098" cy="369332"/>
          </a:xfrm>
          <a:prstGeom prst="rect">
            <a:avLst/>
          </a:prstGeom>
          <a:noFill/>
        </p:spPr>
        <p:txBody>
          <a:bodyPr wrap="none" rtlCol="0">
            <a:spAutoFit/>
          </a:bodyPr>
          <a:lstStyle/>
          <a:p>
            <a:r>
              <a:rPr lang="en-US" dirty="0">
                <a:solidFill>
                  <a:schemeClr val="accent1">
                    <a:lumMod val="75000"/>
                  </a:schemeClr>
                </a:solidFill>
              </a:rPr>
              <a:t>1</a:t>
            </a:r>
          </a:p>
        </p:txBody>
      </p:sp>
      <p:sp>
        <p:nvSpPr>
          <p:cNvPr id="18" name="TextBox 17">
            <a:extLst>
              <a:ext uri="{FF2B5EF4-FFF2-40B4-BE49-F238E27FC236}">
                <a16:creationId xmlns:a16="http://schemas.microsoft.com/office/drawing/2014/main" id="{099F6B68-3E5A-CFAB-0154-2ED217D476EC}"/>
              </a:ext>
            </a:extLst>
          </p:cNvPr>
          <p:cNvSpPr txBox="1"/>
          <p:nvPr/>
        </p:nvSpPr>
        <p:spPr>
          <a:xfrm>
            <a:off x="337853" y="4043050"/>
            <a:ext cx="308098" cy="369332"/>
          </a:xfrm>
          <a:prstGeom prst="rect">
            <a:avLst/>
          </a:prstGeom>
          <a:noFill/>
        </p:spPr>
        <p:txBody>
          <a:bodyPr wrap="none" rtlCol="0">
            <a:spAutoFit/>
          </a:bodyPr>
          <a:lstStyle/>
          <a:p>
            <a:r>
              <a:rPr lang="en-US" dirty="0">
                <a:solidFill>
                  <a:schemeClr val="accent1">
                    <a:lumMod val="75000"/>
                  </a:schemeClr>
                </a:solidFill>
              </a:rPr>
              <a:t>2</a:t>
            </a:r>
          </a:p>
        </p:txBody>
      </p:sp>
      <p:sp>
        <p:nvSpPr>
          <p:cNvPr id="19" name="TextBox 18">
            <a:extLst>
              <a:ext uri="{FF2B5EF4-FFF2-40B4-BE49-F238E27FC236}">
                <a16:creationId xmlns:a16="http://schemas.microsoft.com/office/drawing/2014/main" id="{5D5613B3-8286-390F-AA79-DC85E7A4EC28}"/>
              </a:ext>
            </a:extLst>
          </p:cNvPr>
          <p:cNvSpPr txBox="1"/>
          <p:nvPr/>
        </p:nvSpPr>
        <p:spPr>
          <a:xfrm>
            <a:off x="348050" y="5173358"/>
            <a:ext cx="308098" cy="369332"/>
          </a:xfrm>
          <a:prstGeom prst="rect">
            <a:avLst/>
          </a:prstGeom>
          <a:noFill/>
        </p:spPr>
        <p:txBody>
          <a:bodyPr wrap="none" rtlCol="0">
            <a:spAutoFit/>
          </a:bodyPr>
          <a:lstStyle/>
          <a:p>
            <a:r>
              <a:rPr lang="en-US" dirty="0">
                <a:solidFill>
                  <a:schemeClr val="accent1">
                    <a:lumMod val="75000"/>
                  </a:schemeClr>
                </a:solidFill>
              </a:rPr>
              <a:t>3</a:t>
            </a:r>
          </a:p>
        </p:txBody>
      </p:sp>
    </p:spTree>
    <p:extLst>
      <p:ext uri="{BB962C8B-B14F-4D97-AF65-F5344CB8AC3E}">
        <p14:creationId xmlns:p14="http://schemas.microsoft.com/office/powerpoint/2010/main" val="318662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0-#ppt_w/2"/>
                                          </p:val>
                                        </p:tav>
                                        <p:tav tm="100000">
                                          <p:val>
                                            <p:strVal val="#ppt_x"/>
                                          </p:val>
                                        </p:tav>
                                      </p:tavLst>
                                    </p:anim>
                                    <p:anim calcmode="lin" valueType="num">
                                      <p:cBhvr additive="base">
                                        <p:cTn id="16" dur="500" fill="hold"/>
                                        <p:tgtEl>
                                          <p:spTgt spid="1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0-#ppt_w/2"/>
                                          </p:val>
                                        </p:tav>
                                        <p:tav tm="100000">
                                          <p:val>
                                            <p:strVal val="#ppt_x"/>
                                          </p:val>
                                        </p:tav>
                                      </p:tavLst>
                                    </p:anim>
                                    <p:anim calcmode="lin" valueType="num">
                                      <p:cBhvr additive="base">
                                        <p:cTn id="20" dur="500" fill="hold"/>
                                        <p:tgtEl>
                                          <p:spTgt spid="15"/>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0-#ppt_w/2"/>
                                          </p:val>
                                        </p:tav>
                                        <p:tav tm="100000">
                                          <p:val>
                                            <p:strVal val="#ppt_x"/>
                                          </p:val>
                                        </p:tav>
                                      </p:tavLst>
                                    </p:anim>
                                    <p:anim calcmode="lin" valueType="num">
                                      <p:cBhvr additive="base">
                                        <p:cTn id="24" dur="500" fill="hold"/>
                                        <p:tgtEl>
                                          <p:spTgt spid="17"/>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0-#ppt_w/2"/>
                                          </p:val>
                                        </p:tav>
                                        <p:tav tm="100000">
                                          <p:val>
                                            <p:strVal val="#ppt_x"/>
                                          </p:val>
                                        </p:tav>
                                      </p:tavLst>
                                    </p:anim>
                                    <p:anim calcmode="lin" valueType="num">
                                      <p:cBhvr additive="base">
                                        <p:cTn id="28" dur="500" fill="hold"/>
                                        <p:tgtEl>
                                          <p:spTgt spid="18"/>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0-#ppt_w/2"/>
                                          </p:val>
                                        </p:tav>
                                        <p:tav tm="100000">
                                          <p:val>
                                            <p:strVal val="#ppt_x"/>
                                          </p:val>
                                        </p:tav>
                                      </p:tavLst>
                                    </p:anim>
                                    <p:anim calcmode="lin" valueType="num">
                                      <p:cBhvr additive="base">
                                        <p:cTn id="32"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13" grpId="0" animBg="1"/>
      <p:bldP spid="15" grpId="0"/>
      <p:bldP spid="17" grpId="0"/>
      <p:bldP spid="18"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B511D8-4B9C-A686-E276-88419C4F002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E976393-8CF3-6E12-AEFC-1489C5013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543C92B3-9FA3-6B2D-CCD3-09F910FC1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86DA67ED-AEA9-4792-6E0D-306580691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DE7E541C-2D40-2C18-C2BA-0435CF508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DE0316D-7AF2-3A2B-6CA1-5EC5F2454E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D1ADF8B-AC88-EA6D-C28C-7D312290083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90170" y="6259496"/>
            <a:ext cx="550529" cy="493117"/>
          </a:xfrm>
          <a:prstGeom prst="rect">
            <a:avLst/>
          </a:prstGeom>
        </p:spPr>
      </p:pic>
      <p:sp>
        <p:nvSpPr>
          <p:cNvPr id="9" name="TextBox 8">
            <a:extLst>
              <a:ext uri="{FF2B5EF4-FFF2-40B4-BE49-F238E27FC236}">
                <a16:creationId xmlns:a16="http://schemas.microsoft.com/office/drawing/2014/main" id="{911F1B54-9ED8-8805-B512-81F3D2A54DDB}"/>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FAF7EEF9-371B-E3AE-C986-7C66ADCA39D3}"/>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5392367E-76BE-2D88-02DC-D8DE0FC64F34}"/>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grpSp>
        <p:nvGrpSpPr>
          <p:cNvPr id="39" name="Group 38">
            <a:extLst>
              <a:ext uri="{FF2B5EF4-FFF2-40B4-BE49-F238E27FC236}">
                <a16:creationId xmlns:a16="http://schemas.microsoft.com/office/drawing/2014/main" id="{6AE4D956-D871-0FCE-1398-A14B60C570E0}"/>
              </a:ext>
            </a:extLst>
          </p:cNvPr>
          <p:cNvGrpSpPr/>
          <p:nvPr/>
        </p:nvGrpSpPr>
        <p:grpSpPr>
          <a:xfrm>
            <a:off x="1457088" y="5294878"/>
            <a:ext cx="8603316" cy="880069"/>
            <a:chOff x="-1464165" y="5883559"/>
            <a:chExt cx="9976326" cy="2016197"/>
          </a:xfrm>
          <a:solidFill>
            <a:schemeClr val="accent6">
              <a:lumMod val="75000"/>
            </a:schemeClr>
          </a:solidFill>
        </p:grpSpPr>
        <p:sp>
          <p:nvSpPr>
            <p:cNvPr id="40" name="AutoShape 4">
              <a:extLst>
                <a:ext uri="{FF2B5EF4-FFF2-40B4-BE49-F238E27FC236}">
                  <a16:creationId xmlns:a16="http://schemas.microsoft.com/office/drawing/2014/main" id="{91D379A0-9247-982F-47FD-0D431DC9BD2C}"/>
                </a:ext>
              </a:extLst>
            </p:cNvPr>
            <p:cNvSpPr>
              <a:spLocks noChangeArrowheads="1"/>
            </p:cNvSpPr>
            <p:nvPr/>
          </p:nvSpPr>
          <p:spPr bwMode="gray">
            <a:xfrm>
              <a:off x="6194159" y="5883559"/>
              <a:ext cx="2318002" cy="1960563"/>
            </a:xfrm>
            <a:prstGeom prst="homePlate">
              <a:avLst>
                <a:gd name="adj" fmla="val 34049"/>
              </a:avLst>
            </a:prstGeom>
            <a:grpFill/>
            <a:ln w="76200" algn="ctr">
              <a:solidFill>
                <a:srgbClr val="FFFFFF"/>
              </a:solidFill>
              <a:miter lim="800000"/>
              <a:headEnd/>
              <a:tailEnd/>
            </a:ln>
            <a:effectLst/>
          </p:spPr>
          <p:txBody>
            <a:bodyPr lIns="45720" rIns="45720" anchor="ctr"/>
            <a:lstStyle/>
            <a:p>
              <a:pPr marL="746125"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Verdana" panose="020B0604030504040204" pitchFamily="34" charset="0"/>
                  <a:ea typeface="+mn-ea"/>
                  <a:cs typeface="+mn-cs"/>
                </a:rPr>
                <a:t>Drug Launch</a:t>
              </a:r>
            </a:p>
          </p:txBody>
        </p:sp>
        <p:sp>
          <p:nvSpPr>
            <p:cNvPr id="41" name="AutoShape 4">
              <a:extLst>
                <a:ext uri="{FF2B5EF4-FFF2-40B4-BE49-F238E27FC236}">
                  <a16:creationId xmlns:a16="http://schemas.microsoft.com/office/drawing/2014/main" id="{23EC0E01-83C8-8C4C-A840-932DCF38C794}"/>
                </a:ext>
              </a:extLst>
            </p:cNvPr>
            <p:cNvSpPr>
              <a:spLocks noChangeArrowheads="1"/>
            </p:cNvSpPr>
            <p:nvPr/>
          </p:nvSpPr>
          <p:spPr bwMode="gray">
            <a:xfrm>
              <a:off x="4230649" y="5939193"/>
              <a:ext cx="2650825" cy="1960563"/>
            </a:xfrm>
            <a:prstGeom prst="homePlate">
              <a:avLst>
                <a:gd name="adj" fmla="val 34049"/>
              </a:avLst>
            </a:prstGeom>
            <a:grpFill/>
            <a:ln w="76200" algn="ctr">
              <a:solidFill>
                <a:srgbClr val="FFFFFF"/>
              </a:solidFill>
              <a:miter lim="800000"/>
              <a:headEnd/>
              <a:tailEnd/>
            </a:ln>
            <a:effectLst/>
          </p:spPr>
          <p:txBody>
            <a:bodyPr lIns="45720" rIns="45720" anchor="ctr"/>
            <a:lstStyle/>
            <a:p>
              <a:pPr marL="746125"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Verdana" panose="020B0604030504040204" pitchFamily="34" charset="0"/>
                  <a:ea typeface="+mn-ea"/>
                  <a:cs typeface="+mn-cs"/>
                </a:rPr>
                <a:t>Phase III</a:t>
              </a:r>
            </a:p>
          </p:txBody>
        </p:sp>
        <p:sp>
          <p:nvSpPr>
            <p:cNvPr id="42" name="AutoShape 5">
              <a:extLst>
                <a:ext uri="{FF2B5EF4-FFF2-40B4-BE49-F238E27FC236}">
                  <a16:creationId xmlns:a16="http://schemas.microsoft.com/office/drawing/2014/main" id="{9EDCA8FE-743E-8930-93E0-E23116811A88}"/>
                </a:ext>
              </a:extLst>
            </p:cNvPr>
            <p:cNvSpPr>
              <a:spLocks noChangeArrowheads="1"/>
            </p:cNvSpPr>
            <p:nvPr/>
          </p:nvSpPr>
          <p:spPr bwMode="gray">
            <a:xfrm>
              <a:off x="2400262" y="5939193"/>
              <a:ext cx="2100031" cy="1960563"/>
            </a:xfrm>
            <a:prstGeom prst="homePlate">
              <a:avLst>
                <a:gd name="adj" fmla="val 34049"/>
              </a:avLst>
            </a:prstGeom>
            <a:grpFill/>
            <a:ln w="76200" algn="ctr">
              <a:solidFill>
                <a:srgbClr val="FFFFFF"/>
              </a:solidFill>
              <a:miter lim="800000"/>
              <a:headEnd/>
              <a:tailEnd/>
            </a:ln>
            <a:effectLst/>
          </p:spPr>
          <p:txBody>
            <a:bodyPr lIns="45720" rIns="45720" anchor="ctr"/>
            <a:lstStyle/>
            <a:p>
              <a:pPr marL="746125"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Verdana" panose="020B0604030504040204" pitchFamily="34" charset="0"/>
                  <a:ea typeface="+mn-ea"/>
                  <a:cs typeface="+mn-cs"/>
                </a:rPr>
                <a:t>Phase II</a:t>
              </a:r>
            </a:p>
          </p:txBody>
        </p:sp>
        <p:sp>
          <p:nvSpPr>
            <p:cNvPr id="43" name="AutoShape 6">
              <a:extLst>
                <a:ext uri="{FF2B5EF4-FFF2-40B4-BE49-F238E27FC236}">
                  <a16:creationId xmlns:a16="http://schemas.microsoft.com/office/drawing/2014/main" id="{ABED549B-896F-8470-3A92-C59DAA2B7D19}"/>
                </a:ext>
              </a:extLst>
            </p:cNvPr>
            <p:cNvSpPr>
              <a:spLocks noChangeArrowheads="1"/>
            </p:cNvSpPr>
            <p:nvPr/>
          </p:nvSpPr>
          <p:spPr bwMode="gray">
            <a:xfrm>
              <a:off x="778761" y="5939193"/>
              <a:ext cx="1965533" cy="1960563"/>
            </a:xfrm>
            <a:prstGeom prst="homePlate">
              <a:avLst>
                <a:gd name="adj" fmla="val 34049"/>
              </a:avLst>
            </a:prstGeom>
            <a:grpFill/>
            <a:ln w="76200" algn="ctr">
              <a:solidFill>
                <a:srgbClr val="FFFFFF"/>
              </a:solidFill>
              <a:miter lim="800000"/>
              <a:headEnd/>
              <a:tailEnd/>
            </a:ln>
            <a:effectLst/>
          </p:spPr>
          <p:txBody>
            <a:bodyPr lIns="45720" rIns="45720" anchor="ctr"/>
            <a:lstStyle/>
            <a:p>
              <a:pPr marL="746125"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Verdana" panose="020B0604030504040204" pitchFamily="34" charset="0"/>
                  <a:ea typeface="+mn-ea"/>
                  <a:cs typeface="+mn-cs"/>
                </a:rPr>
                <a:t>Phase I</a:t>
              </a:r>
            </a:p>
          </p:txBody>
        </p:sp>
        <p:sp>
          <p:nvSpPr>
            <p:cNvPr id="44" name="AutoShape 7">
              <a:extLst>
                <a:ext uri="{FF2B5EF4-FFF2-40B4-BE49-F238E27FC236}">
                  <a16:creationId xmlns:a16="http://schemas.microsoft.com/office/drawing/2014/main" id="{CA556110-22BF-E50C-CCAA-E40159528B6E}"/>
                </a:ext>
              </a:extLst>
            </p:cNvPr>
            <p:cNvSpPr>
              <a:spLocks noChangeArrowheads="1"/>
            </p:cNvSpPr>
            <p:nvPr/>
          </p:nvSpPr>
          <p:spPr bwMode="gray">
            <a:xfrm>
              <a:off x="-1464165" y="5939193"/>
              <a:ext cx="2514594" cy="1960563"/>
            </a:xfrm>
            <a:prstGeom prst="homePlate">
              <a:avLst>
                <a:gd name="adj" fmla="val 34049"/>
              </a:avLst>
            </a:prstGeom>
            <a:grpFill/>
            <a:ln w="76200" algn="ctr">
              <a:solidFill>
                <a:srgbClr val="FFFFFF"/>
              </a:solidFill>
              <a:miter lim="800000"/>
              <a:headEnd/>
              <a:tailEnd/>
            </a:ln>
            <a:effectLst/>
          </p:spPr>
          <p:txBody>
            <a:bodyPr lIns="45720" rIns="4572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Verdana" panose="020B0604030504040204" pitchFamily="34" charset="0"/>
                  <a:ea typeface="+mn-ea"/>
                  <a:cs typeface="+mn-cs"/>
                </a:rPr>
                <a:t>Preclinical Development</a:t>
              </a:r>
            </a:p>
          </p:txBody>
        </p:sp>
      </p:grpSp>
      <p:sp>
        <p:nvSpPr>
          <p:cNvPr id="54" name="AutoShape 75">
            <a:extLst>
              <a:ext uri="{FF2B5EF4-FFF2-40B4-BE49-F238E27FC236}">
                <a16:creationId xmlns:a16="http://schemas.microsoft.com/office/drawing/2014/main" id="{F6250F39-1747-512A-5098-B2541AEE296F}"/>
              </a:ext>
            </a:extLst>
          </p:cNvPr>
          <p:cNvSpPr>
            <a:spLocks noChangeArrowheads="1"/>
          </p:cNvSpPr>
          <p:nvPr/>
        </p:nvSpPr>
        <p:spPr bwMode="gray">
          <a:xfrm flipH="1" flipV="1">
            <a:off x="3269118" y="4386672"/>
            <a:ext cx="138113" cy="319088"/>
          </a:xfrm>
          <a:prstGeom prst="triangle">
            <a:avLst>
              <a:gd name="adj" fmla="val 50000"/>
            </a:avLst>
          </a:prstGeom>
          <a:solidFill>
            <a:srgbClr val="767794"/>
          </a:solidFill>
          <a:ln w="9525" algn="ctr">
            <a:noFill/>
            <a:miter lim="800000"/>
            <a:headEnd/>
            <a:tailEnd/>
          </a:ln>
          <a:effectLst/>
        </p:spPr>
        <p:txBody>
          <a:bodyPr wrap="none" lIns="45720" rIns="45720" anchor="ctr"/>
          <a:lstStyle/>
          <a:p>
            <a:pPr marL="0" marR="0" lvl="0" indent="0" algn="ctr" defTabSz="865188"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30000" noProof="0" dirty="0">
              <a:ln>
                <a:noFill/>
              </a:ln>
              <a:solidFill>
                <a:srgbClr val="000000"/>
              </a:solidFill>
              <a:effectLst/>
              <a:uLnTx/>
              <a:uFillTx/>
              <a:latin typeface="Verdana" panose="020B0604030504040204" pitchFamily="34" charset="0"/>
              <a:ea typeface="+mn-ea"/>
              <a:cs typeface="+mn-cs"/>
            </a:endParaRPr>
          </a:p>
        </p:txBody>
      </p:sp>
      <p:sp>
        <p:nvSpPr>
          <p:cNvPr id="55" name="AutoShape 75">
            <a:extLst>
              <a:ext uri="{FF2B5EF4-FFF2-40B4-BE49-F238E27FC236}">
                <a16:creationId xmlns:a16="http://schemas.microsoft.com/office/drawing/2014/main" id="{B91803EE-1791-2F49-2B64-06248A52ABCF}"/>
              </a:ext>
            </a:extLst>
          </p:cNvPr>
          <p:cNvSpPr>
            <a:spLocks noChangeArrowheads="1"/>
          </p:cNvSpPr>
          <p:nvPr/>
        </p:nvSpPr>
        <p:spPr bwMode="gray">
          <a:xfrm flipH="1" flipV="1">
            <a:off x="8105470" y="3580429"/>
            <a:ext cx="138113" cy="319088"/>
          </a:xfrm>
          <a:prstGeom prst="triangle">
            <a:avLst>
              <a:gd name="adj" fmla="val 50000"/>
            </a:avLst>
          </a:prstGeom>
          <a:solidFill>
            <a:srgbClr val="767794"/>
          </a:solidFill>
          <a:ln w="9525" algn="ctr">
            <a:noFill/>
            <a:miter lim="800000"/>
            <a:headEnd/>
            <a:tailEnd/>
          </a:ln>
          <a:effectLst/>
        </p:spPr>
        <p:txBody>
          <a:bodyPr wrap="none" lIns="45720" rIns="45720" anchor="ctr"/>
          <a:lstStyle/>
          <a:p>
            <a:pPr marL="0" marR="0" lvl="0" indent="0" algn="ctr" defTabSz="865188"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30000" noProof="0" dirty="0">
              <a:ln>
                <a:noFill/>
              </a:ln>
              <a:solidFill>
                <a:srgbClr val="000000"/>
              </a:solidFill>
              <a:effectLst/>
              <a:uLnTx/>
              <a:uFillTx/>
              <a:latin typeface="Verdana" panose="020B0604030504040204" pitchFamily="34" charset="0"/>
              <a:ea typeface="+mn-ea"/>
              <a:cs typeface="+mn-cs"/>
            </a:endParaRPr>
          </a:p>
        </p:txBody>
      </p:sp>
      <p:sp>
        <p:nvSpPr>
          <p:cNvPr id="3" name="TextBox 2">
            <a:extLst>
              <a:ext uri="{FF2B5EF4-FFF2-40B4-BE49-F238E27FC236}">
                <a16:creationId xmlns:a16="http://schemas.microsoft.com/office/drawing/2014/main" id="{0DAA6025-357C-2BD6-885B-7F9617B9333D}"/>
              </a:ext>
            </a:extLst>
          </p:cNvPr>
          <p:cNvSpPr txBox="1"/>
          <p:nvPr/>
        </p:nvSpPr>
        <p:spPr>
          <a:xfrm>
            <a:off x="1029955" y="1743159"/>
            <a:ext cx="10104171" cy="2539157"/>
          </a:xfrm>
          <a:prstGeom prst="rect">
            <a:avLst/>
          </a:prstGeom>
          <a:solidFill>
            <a:schemeClr val="bg2"/>
          </a:solidFill>
          <a:ln w="28575">
            <a:solidFill>
              <a:schemeClr val="accent1"/>
            </a:solidFill>
          </a:ln>
        </p:spPr>
        <p:txBody>
          <a:bodyPr wrap="square">
            <a:spAutoFit/>
          </a:bodyPr>
          <a:lstStyle/>
          <a:p>
            <a:pPr marL="119063" marR="0" lvl="0" indent="-119063"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19063" marR="0" lvl="0" indent="-119063"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Must understand required pathway to commercial approval</a:t>
            </a:r>
          </a:p>
          <a:p>
            <a:pPr marL="119063" marR="0" lvl="0" indent="-119063"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Although there will still be many unknowns and many assumptions will change, should have a high-level projection of timing and cost to get to commercialization</a:t>
            </a:r>
          </a:p>
          <a:p>
            <a:pPr marL="119063" marR="0" lvl="0" indent="-119063"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lang="en-US" dirty="0">
                <a:solidFill>
                  <a:prstClr val="black"/>
                </a:solidFill>
                <a:latin typeface="Aptos" panose="02110004020202020204"/>
              </a:rPr>
              <a:t>Must understand key milestones and base funding needs / requests on achieving the milestones</a:t>
            </a:r>
          </a:p>
          <a:p>
            <a:pPr marL="119063" marR="0" lvl="0" indent="-119063"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lang="en-US" dirty="0">
                <a:solidFill>
                  <a:prstClr val="black"/>
                </a:solidFill>
                <a:latin typeface="Aptos" panose="02110004020202020204"/>
              </a:rPr>
              <a:t>Early stage funding is largely about buying down risk – </a:t>
            </a:r>
            <a:r>
              <a:rPr lang="en-US" dirty="0" err="1">
                <a:solidFill>
                  <a:prstClr val="black"/>
                </a:solidFill>
                <a:latin typeface="Aptos" panose="02110004020202020204"/>
              </a:rPr>
              <a:t>ie</a:t>
            </a:r>
            <a:r>
              <a:rPr lang="en-US" dirty="0">
                <a:solidFill>
                  <a:prstClr val="black"/>
                </a:solidFill>
                <a:latin typeface="Aptos" panose="02110004020202020204"/>
              </a:rPr>
              <a:t>. fund to achieve a milestone which, when met, means probability of success (and valuation) goes up</a:t>
            </a:r>
          </a:p>
          <a:p>
            <a:pPr marL="119063" marR="0" lvl="0" indent="-119063"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lang="en-US" sz="800" dirty="0">
              <a:solidFill>
                <a:prstClr val="black"/>
              </a:solidFill>
              <a:latin typeface="Aptos" panose="02110004020202020204"/>
            </a:endParaRPr>
          </a:p>
        </p:txBody>
      </p:sp>
      <p:sp>
        <p:nvSpPr>
          <p:cNvPr id="6" name="Arrow: Right 5">
            <a:extLst>
              <a:ext uri="{FF2B5EF4-FFF2-40B4-BE49-F238E27FC236}">
                <a16:creationId xmlns:a16="http://schemas.microsoft.com/office/drawing/2014/main" id="{DCE4595C-832A-EA67-E41D-291110ED2588}"/>
              </a:ext>
            </a:extLst>
          </p:cNvPr>
          <p:cNvSpPr/>
          <p:nvPr/>
        </p:nvSpPr>
        <p:spPr>
          <a:xfrm>
            <a:off x="1119974" y="4566768"/>
            <a:ext cx="9861364" cy="66643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2027  	   2028	          2029                 2020	   2031	      2032	           2033	</a:t>
            </a:r>
          </a:p>
        </p:txBody>
      </p:sp>
      <p:sp>
        <p:nvSpPr>
          <p:cNvPr id="17" name="Title 1">
            <a:extLst>
              <a:ext uri="{FF2B5EF4-FFF2-40B4-BE49-F238E27FC236}">
                <a16:creationId xmlns:a16="http://schemas.microsoft.com/office/drawing/2014/main" id="{20C3D719-DFD4-6C2B-3E7A-82CE63BE3180}"/>
              </a:ext>
            </a:extLst>
          </p:cNvPr>
          <p:cNvSpPr>
            <a:spLocks noGrp="1"/>
          </p:cNvSpPr>
          <p:nvPr>
            <p:ph type="title"/>
          </p:nvPr>
        </p:nvSpPr>
        <p:spPr>
          <a:xfrm>
            <a:off x="838200" y="365125"/>
            <a:ext cx="10515600" cy="1325563"/>
          </a:xfrm>
        </p:spPr>
        <p:txBody>
          <a:bodyPr>
            <a:normAutofit/>
          </a:bodyPr>
          <a:lstStyle/>
          <a:p>
            <a:r>
              <a:rPr lang="en-US" sz="3200" dirty="0">
                <a:solidFill>
                  <a:srgbClr val="FFFFFF"/>
                </a:solidFill>
              </a:rPr>
              <a:t>Development/Regulatory/Commercialization Roadmap</a:t>
            </a:r>
          </a:p>
        </p:txBody>
      </p:sp>
      <p:sp>
        <p:nvSpPr>
          <p:cNvPr id="18" name="TextBox 17">
            <a:extLst>
              <a:ext uri="{FF2B5EF4-FFF2-40B4-BE49-F238E27FC236}">
                <a16:creationId xmlns:a16="http://schemas.microsoft.com/office/drawing/2014/main" id="{8035042C-AC4C-2264-8913-669B79E11A0B}"/>
              </a:ext>
            </a:extLst>
          </p:cNvPr>
          <p:cNvSpPr txBox="1"/>
          <p:nvPr/>
        </p:nvSpPr>
        <p:spPr>
          <a:xfrm>
            <a:off x="2308597" y="4387659"/>
            <a:ext cx="960519" cy="246221"/>
          </a:xfrm>
          <a:prstGeom prst="rect">
            <a:avLst/>
          </a:prstGeom>
          <a:noFill/>
        </p:spPr>
        <p:txBody>
          <a:bodyPr wrap="none" rtlCol="0">
            <a:spAutoFit/>
          </a:bodyPr>
          <a:lstStyle/>
          <a:p>
            <a:r>
              <a:rPr lang="en-US" sz="1000" dirty="0"/>
              <a:t>Key milestone</a:t>
            </a:r>
          </a:p>
        </p:txBody>
      </p:sp>
      <p:sp>
        <p:nvSpPr>
          <p:cNvPr id="19" name="TextBox 18">
            <a:extLst>
              <a:ext uri="{FF2B5EF4-FFF2-40B4-BE49-F238E27FC236}">
                <a16:creationId xmlns:a16="http://schemas.microsoft.com/office/drawing/2014/main" id="{DFE378D5-529E-12E1-FE75-DA5E57ED6E9D}"/>
              </a:ext>
            </a:extLst>
          </p:cNvPr>
          <p:cNvSpPr txBox="1"/>
          <p:nvPr/>
        </p:nvSpPr>
        <p:spPr>
          <a:xfrm>
            <a:off x="265817" y="5423715"/>
            <a:ext cx="1229504" cy="523220"/>
          </a:xfrm>
          <a:prstGeom prst="rect">
            <a:avLst/>
          </a:prstGeom>
          <a:noFill/>
        </p:spPr>
        <p:txBody>
          <a:bodyPr wrap="none" rtlCol="0">
            <a:spAutoFit/>
          </a:bodyPr>
          <a:lstStyle/>
          <a:p>
            <a:pPr algn="ctr"/>
            <a:r>
              <a:rPr lang="en-US" sz="1400" dirty="0"/>
              <a:t>Rx</a:t>
            </a:r>
          </a:p>
          <a:p>
            <a:pPr algn="ctr"/>
            <a:r>
              <a:rPr lang="en-US" sz="1400" dirty="0"/>
              <a:t>Development</a:t>
            </a:r>
          </a:p>
        </p:txBody>
      </p:sp>
      <p:sp>
        <p:nvSpPr>
          <p:cNvPr id="2" name="Rectangle 1">
            <a:extLst>
              <a:ext uri="{FF2B5EF4-FFF2-40B4-BE49-F238E27FC236}">
                <a16:creationId xmlns:a16="http://schemas.microsoft.com/office/drawing/2014/main" id="{F079E54B-4DFC-7FBB-9AC8-B0DC4C2AB905}"/>
              </a:ext>
            </a:extLst>
          </p:cNvPr>
          <p:cNvSpPr/>
          <p:nvPr/>
        </p:nvSpPr>
        <p:spPr>
          <a:xfrm>
            <a:off x="1495321" y="6203134"/>
            <a:ext cx="8747637" cy="369603"/>
          </a:xfrm>
          <a:prstGeom prst="rect">
            <a:avLst/>
          </a:prstGeom>
          <a:solidFill>
            <a:schemeClr val="bg2"/>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C6004D1-592B-3CF7-DA64-9232B5E862BB}"/>
              </a:ext>
            </a:extLst>
          </p:cNvPr>
          <p:cNvSpPr txBox="1"/>
          <p:nvPr/>
        </p:nvSpPr>
        <p:spPr>
          <a:xfrm>
            <a:off x="393825" y="6123245"/>
            <a:ext cx="928203" cy="523220"/>
          </a:xfrm>
          <a:prstGeom prst="rect">
            <a:avLst/>
          </a:prstGeom>
          <a:noFill/>
        </p:spPr>
        <p:txBody>
          <a:bodyPr wrap="none" rtlCol="0">
            <a:spAutoFit/>
          </a:bodyPr>
          <a:lstStyle/>
          <a:p>
            <a:pPr algn="ctr"/>
            <a:r>
              <a:rPr lang="en-US" sz="1400" dirty="0"/>
              <a:t>Projected</a:t>
            </a:r>
          </a:p>
          <a:p>
            <a:pPr algn="ctr"/>
            <a:r>
              <a:rPr lang="en-US" sz="1400" dirty="0"/>
              <a:t>Budget</a:t>
            </a:r>
          </a:p>
        </p:txBody>
      </p:sp>
      <p:cxnSp>
        <p:nvCxnSpPr>
          <p:cNvPr id="15" name="Straight Connector 14">
            <a:extLst>
              <a:ext uri="{FF2B5EF4-FFF2-40B4-BE49-F238E27FC236}">
                <a16:creationId xmlns:a16="http://schemas.microsoft.com/office/drawing/2014/main" id="{EB67112B-41A7-C097-404E-0F366B5C56C1}"/>
              </a:ext>
            </a:extLst>
          </p:cNvPr>
          <p:cNvCxnSpPr>
            <a:cxnSpLocks/>
          </p:cNvCxnSpPr>
          <p:nvPr/>
        </p:nvCxnSpPr>
        <p:spPr>
          <a:xfrm>
            <a:off x="3427279" y="6222612"/>
            <a:ext cx="0" cy="33064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6DEC493A-F657-A657-47D4-255EA17914B4}"/>
              </a:ext>
            </a:extLst>
          </p:cNvPr>
          <p:cNvCxnSpPr>
            <a:cxnSpLocks/>
          </p:cNvCxnSpPr>
          <p:nvPr/>
        </p:nvCxnSpPr>
        <p:spPr>
          <a:xfrm>
            <a:off x="4888362" y="6210794"/>
            <a:ext cx="0" cy="33064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BAD1B36A-25AD-A39F-752C-EE1B6A4AB38A}"/>
              </a:ext>
            </a:extLst>
          </p:cNvPr>
          <p:cNvCxnSpPr>
            <a:cxnSpLocks/>
          </p:cNvCxnSpPr>
          <p:nvPr/>
        </p:nvCxnSpPr>
        <p:spPr>
          <a:xfrm>
            <a:off x="6406769" y="6219533"/>
            <a:ext cx="0" cy="33064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127DAA28-34FD-1A90-D2DB-CC8972AA9D9E}"/>
              </a:ext>
            </a:extLst>
          </p:cNvPr>
          <p:cNvCxnSpPr>
            <a:cxnSpLocks/>
          </p:cNvCxnSpPr>
          <p:nvPr/>
        </p:nvCxnSpPr>
        <p:spPr>
          <a:xfrm>
            <a:off x="8462072" y="6211523"/>
            <a:ext cx="0" cy="33064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94A4D439-9B1E-6F05-212C-1FCE78564676}"/>
              </a:ext>
            </a:extLst>
          </p:cNvPr>
          <p:cNvSpPr txBox="1"/>
          <p:nvPr/>
        </p:nvSpPr>
        <p:spPr>
          <a:xfrm>
            <a:off x="9005408" y="6226002"/>
            <a:ext cx="588623" cy="307777"/>
          </a:xfrm>
          <a:prstGeom prst="rect">
            <a:avLst/>
          </a:prstGeom>
          <a:noFill/>
        </p:spPr>
        <p:txBody>
          <a:bodyPr wrap="none" rtlCol="0">
            <a:spAutoFit/>
          </a:bodyPr>
          <a:lstStyle/>
          <a:p>
            <a:r>
              <a:rPr lang="en-US" sz="1400" dirty="0"/>
              <a:t>$__M</a:t>
            </a:r>
          </a:p>
        </p:txBody>
      </p:sp>
      <p:sp>
        <p:nvSpPr>
          <p:cNvPr id="26" name="TextBox 25">
            <a:extLst>
              <a:ext uri="{FF2B5EF4-FFF2-40B4-BE49-F238E27FC236}">
                <a16:creationId xmlns:a16="http://schemas.microsoft.com/office/drawing/2014/main" id="{B4546967-773D-A0B9-D5B2-10F9E48DAD1E}"/>
              </a:ext>
            </a:extLst>
          </p:cNvPr>
          <p:cNvSpPr txBox="1"/>
          <p:nvPr/>
        </p:nvSpPr>
        <p:spPr>
          <a:xfrm>
            <a:off x="2157789" y="6233662"/>
            <a:ext cx="588623" cy="307777"/>
          </a:xfrm>
          <a:prstGeom prst="rect">
            <a:avLst/>
          </a:prstGeom>
          <a:noFill/>
        </p:spPr>
        <p:txBody>
          <a:bodyPr wrap="none" rtlCol="0">
            <a:spAutoFit/>
          </a:bodyPr>
          <a:lstStyle/>
          <a:p>
            <a:r>
              <a:rPr lang="en-US" sz="1400" dirty="0"/>
              <a:t>$__M</a:t>
            </a:r>
          </a:p>
        </p:txBody>
      </p:sp>
      <p:sp>
        <p:nvSpPr>
          <p:cNvPr id="27" name="TextBox 26">
            <a:extLst>
              <a:ext uri="{FF2B5EF4-FFF2-40B4-BE49-F238E27FC236}">
                <a16:creationId xmlns:a16="http://schemas.microsoft.com/office/drawing/2014/main" id="{22A54013-F687-7D9F-9678-0FF97DFCF53F}"/>
              </a:ext>
            </a:extLst>
          </p:cNvPr>
          <p:cNvSpPr txBox="1"/>
          <p:nvPr/>
        </p:nvSpPr>
        <p:spPr>
          <a:xfrm>
            <a:off x="3882733" y="6226002"/>
            <a:ext cx="588623" cy="307777"/>
          </a:xfrm>
          <a:prstGeom prst="rect">
            <a:avLst/>
          </a:prstGeom>
          <a:noFill/>
        </p:spPr>
        <p:txBody>
          <a:bodyPr wrap="none" rtlCol="0">
            <a:spAutoFit/>
          </a:bodyPr>
          <a:lstStyle/>
          <a:p>
            <a:r>
              <a:rPr lang="en-US" sz="1400" dirty="0"/>
              <a:t>$__M</a:t>
            </a:r>
          </a:p>
        </p:txBody>
      </p:sp>
      <p:sp>
        <p:nvSpPr>
          <p:cNvPr id="28" name="TextBox 27">
            <a:extLst>
              <a:ext uri="{FF2B5EF4-FFF2-40B4-BE49-F238E27FC236}">
                <a16:creationId xmlns:a16="http://schemas.microsoft.com/office/drawing/2014/main" id="{3C5B540A-9599-5E73-B3C8-38E13A2D3F0B}"/>
              </a:ext>
            </a:extLst>
          </p:cNvPr>
          <p:cNvSpPr txBox="1"/>
          <p:nvPr/>
        </p:nvSpPr>
        <p:spPr>
          <a:xfrm>
            <a:off x="5401139" y="6226002"/>
            <a:ext cx="588623" cy="307777"/>
          </a:xfrm>
          <a:prstGeom prst="rect">
            <a:avLst/>
          </a:prstGeom>
          <a:noFill/>
        </p:spPr>
        <p:txBody>
          <a:bodyPr wrap="none" rtlCol="0">
            <a:spAutoFit/>
          </a:bodyPr>
          <a:lstStyle/>
          <a:p>
            <a:r>
              <a:rPr lang="en-US" sz="1400" dirty="0"/>
              <a:t>$__M</a:t>
            </a:r>
          </a:p>
        </p:txBody>
      </p:sp>
      <p:sp>
        <p:nvSpPr>
          <p:cNvPr id="29" name="TextBox 28">
            <a:extLst>
              <a:ext uri="{FF2B5EF4-FFF2-40B4-BE49-F238E27FC236}">
                <a16:creationId xmlns:a16="http://schemas.microsoft.com/office/drawing/2014/main" id="{4CC863C1-AE95-2D07-90A5-589F0E50A39E}"/>
              </a:ext>
            </a:extLst>
          </p:cNvPr>
          <p:cNvSpPr txBox="1"/>
          <p:nvPr/>
        </p:nvSpPr>
        <p:spPr>
          <a:xfrm>
            <a:off x="7213856" y="6226002"/>
            <a:ext cx="588623" cy="307777"/>
          </a:xfrm>
          <a:prstGeom prst="rect">
            <a:avLst/>
          </a:prstGeom>
          <a:noFill/>
        </p:spPr>
        <p:txBody>
          <a:bodyPr wrap="none" rtlCol="0">
            <a:spAutoFit/>
          </a:bodyPr>
          <a:lstStyle/>
          <a:p>
            <a:r>
              <a:rPr lang="en-US" sz="1400" dirty="0"/>
              <a:t>$__M</a:t>
            </a:r>
          </a:p>
        </p:txBody>
      </p:sp>
    </p:spTree>
    <p:extLst>
      <p:ext uri="{BB962C8B-B14F-4D97-AF65-F5344CB8AC3E}">
        <p14:creationId xmlns:p14="http://schemas.microsoft.com/office/powerpoint/2010/main" val="964024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832D24-CB27-F4D7-ACBE-07D4689DF76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FFFADD-1C23-2495-BB07-53ED32ACA9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50AC9363-392B-62B3-7CAE-801C54A8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F418ACA7-99B2-0EC3-D06D-AC640C587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ABCF47B5-2C0D-067E-E0EA-C5FA6104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0B3A185-AFE7-D186-B9E9-960C31A7C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83B42F4-38F0-BE5C-F8BB-505E3A41A8B1}"/>
              </a:ext>
            </a:extLst>
          </p:cNvPr>
          <p:cNvSpPr>
            <a:spLocks noGrp="1"/>
          </p:cNvSpPr>
          <p:nvPr>
            <p:ph type="title"/>
          </p:nvPr>
        </p:nvSpPr>
        <p:spPr>
          <a:xfrm>
            <a:off x="638857" y="323008"/>
            <a:ext cx="10856457" cy="1033669"/>
          </a:xfrm>
        </p:spPr>
        <p:txBody>
          <a:bodyPr>
            <a:normAutofit/>
          </a:bodyPr>
          <a:lstStyle/>
          <a:p>
            <a:r>
              <a:rPr lang="en-US" sz="3200" dirty="0">
                <a:solidFill>
                  <a:srgbClr val="FFFFFF"/>
                </a:solidFill>
              </a:rPr>
              <a:t>Diagnostic Regulatory Pathway Decisions can be more complex:     IVD Kit vs LDT</a:t>
            </a:r>
          </a:p>
        </p:txBody>
      </p:sp>
      <p:pic>
        <p:nvPicPr>
          <p:cNvPr id="7" name="Graphic 6" descr="Target with solid fill">
            <a:extLst>
              <a:ext uri="{FF2B5EF4-FFF2-40B4-BE49-F238E27FC236}">
                <a16:creationId xmlns:a16="http://schemas.microsoft.com/office/drawing/2014/main" id="{23C1F884-5A8C-20A0-0EDE-C521A46D938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C7BA5A8C-4E9D-1E31-1E57-08F7D9ACC80B}"/>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A6DC4BFD-730B-0F96-D423-E48E978A785E}"/>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A8D99CE-40FD-8016-3A79-70CA2224A477}"/>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pic>
        <p:nvPicPr>
          <p:cNvPr id="12290" name="Picture 2">
            <a:extLst>
              <a:ext uri="{FF2B5EF4-FFF2-40B4-BE49-F238E27FC236}">
                <a16:creationId xmlns:a16="http://schemas.microsoft.com/office/drawing/2014/main" id="{EEA5AD76-93D1-5948-7943-394509964F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714" y="2323704"/>
            <a:ext cx="1450530" cy="995497"/>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a:extLst>
              <a:ext uri="{FF2B5EF4-FFF2-40B4-BE49-F238E27FC236}">
                <a16:creationId xmlns:a16="http://schemas.microsoft.com/office/drawing/2014/main" id="{A22A77DE-BD48-5C04-9C6D-F6190F49BCF7}"/>
              </a:ext>
            </a:extLst>
          </p:cNvPr>
          <p:cNvGrpSpPr/>
          <p:nvPr/>
        </p:nvGrpSpPr>
        <p:grpSpPr>
          <a:xfrm>
            <a:off x="3068147" y="2215983"/>
            <a:ext cx="1645920" cy="1188720"/>
            <a:chOff x="1935480" y="2429143"/>
            <a:chExt cx="1645920" cy="1188720"/>
          </a:xfrm>
        </p:grpSpPr>
        <p:sp>
          <p:nvSpPr>
            <p:cNvPr id="18" name="Rectangle 17">
              <a:extLst>
                <a:ext uri="{FF2B5EF4-FFF2-40B4-BE49-F238E27FC236}">
                  <a16:creationId xmlns:a16="http://schemas.microsoft.com/office/drawing/2014/main" id="{E1676BB9-80E4-8509-BE83-6B05DBCA8109}"/>
                </a:ext>
              </a:extLst>
            </p:cNvPr>
            <p:cNvSpPr>
              <a:spLocks/>
            </p:cNvSpPr>
            <p:nvPr/>
          </p:nvSpPr>
          <p:spPr>
            <a:xfrm>
              <a:off x="1935480" y="2429143"/>
              <a:ext cx="1645920" cy="1188720"/>
            </a:xfrm>
            <a:prstGeom prst="rect">
              <a:avLst/>
            </a:prstGeom>
            <a:noFill/>
            <a:ln w="9525" cap="flat" cmpd="sng" algn="ctr">
              <a:noFill/>
              <a:prstDash val="solid"/>
            </a:ln>
            <a:effectLst/>
          </p:spPr>
          <p:txBody>
            <a:bodyPr tIns="90000" bIns="90000"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Aptos" panose="02110004020202020204"/>
                <a:ea typeface="+mn-ea"/>
                <a:cs typeface="+mn-cs"/>
              </a:endParaRPr>
            </a:p>
          </p:txBody>
        </p:sp>
        <p:pic>
          <p:nvPicPr>
            <p:cNvPr id="19" name="Picture 2">
              <a:extLst>
                <a:ext uri="{FF2B5EF4-FFF2-40B4-BE49-F238E27FC236}">
                  <a16:creationId xmlns:a16="http://schemas.microsoft.com/office/drawing/2014/main" id="{A72D72FB-6946-79CF-4166-601311B04B3C}"/>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024268" y="2498162"/>
              <a:ext cx="1468344" cy="1050682"/>
            </a:xfrm>
            <a:prstGeom prst="rect">
              <a:avLst/>
            </a:prstGeom>
            <a:solidFill>
              <a:schemeClr val="accent2"/>
            </a:solidFill>
            <a:ln w="9525">
              <a:solidFill>
                <a:schemeClr val="bg1"/>
              </a:solidFill>
              <a:miter lim="800000"/>
              <a:headEnd/>
              <a:tailEnd/>
            </a:ln>
          </p:spPr>
        </p:pic>
      </p:grpSp>
      <p:cxnSp>
        <p:nvCxnSpPr>
          <p:cNvPr id="21" name="Straight Arrow Connector 20">
            <a:extLst>
              <a:ext uri="{FF2B5EF4-FFF2-40B4-BE49-F238E27FC236}">
                <a16:creationId xmlns:a16="http://schemas.microsoft.com/office/drawing/2014/main" id="{32E9A1A7-9F41-41B2-810D-0F5EEE797A49}"/>
              </a:ext>
            </a:extLst>
          </p:cNvPr>
          <p:cNvCxnSpPr>
            <a:cxnSpLocks/>
          </p:cNvCxnSpPr>
          <p:nvPr/>
        </p:nvCxnSpPr>
        <p:spPr>
          <a:xfrm>
            <a:off x="2689334" y="2805771"/>
            <a:ext cx="295918" cy="457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C3F970F1-2597-7AA4-0C79-77ADDF48C306}"/>
              </a:ext>
            </a:extLst>
          </p:cNvPr>
          <p:cNvSpPr txBox="1"/>
          <p:nvPr/>
        </p:nvSpPr>
        <p:spPr>
          <a:xfrm>
            <a:off x="824593" y="1708690"/>
            <a:ext cx="39885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Aptos" panose="02110004020202020204"/>
                <a:ea typeface="+mn-ea"/>
                <a:cs typeface="+mn-cs"/>
              </a:rPr>
              <a:t>In Vitro Diagnostic (IVD) Kit</a:t>
            </a:r>
          </a:p>
        </p:txBody>
      </p:sp>
      <p:sp>
        <p:nvSpPr>
          <p:cNvPr id="24" name="TextBox 23">
            <a:extLst>
              <a:ext uri="{FF2B5EF4-FFF2-40B4-BE49-F238E27FC236}">
                <a16:creationId xmlns:a16="http://schemas.microsoft.com/office/drawing/2014/main" id="{1F1326EE-C4B9-94C4-48F9-F45B44132898}"/>
              </a:ext>
            </a:extLst>
          </p:cNvPr>
          <p:cNvSpPr txBox="1"/>
          <p:nvPr/>
        </p:nvSpPr>
        <p:spPr>
          <a:xfrm>
            <a:off x="638857" y="3437912"/>
            <a:ext cx="4693648"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rPr>
              <a:t>Reagents, components, software, </a:t>
            </a:r>
            <a:r>
              <a:rPr kumimoji="0" lang="en-US" sz="1600" b="0" i="0" u="none" strike="noStrike" kern="1200" cap="none" spc="0" normalizeH="0" baseline="0" noProof="0" dirty="0" err="1">
                <a:ln>
                  <a:noFill/>
                </a:ln>
                <a:solidFill>
                  <a:prstClr val="black"/>
                </a:solidFill>
                <a:effectLst/>
                <a:uLnTx/>
                <a:uFillTx/>
                <a:latin typeface="Aptos" panose="02110004020202020204"/>
                <a:ea typeface="+mn-ea"/>
                <a:cs typeface="+mn-cs"/>
              </a:rPr>
              <a:t>etc</a:t>
            </a:r>
            <a:r>
              <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rPr>
              <a:t>; intended to be used on a specific instrument</a:t>
            </a:r>
          </a:p>
        </p:txBody>
      </p:sp>
      <p:grpSp>
        <p:nvGrpSpPr>
          <p:cNvPr id="27" name="Group 26">
            <a:extLst>
              <a:ext uri="{FF2B5EF4-FFF2-40B4-BE49-F238E27FC236}">
                <a16:creationId xmlns:a16="http://schemas.microsoft.com/office/drawing/2014/main" id="{E403885B-8CAA-7DD6-EF7F-D0AFAAD0C8C8}"/>
              </a:ext>
            </a:extLst>
          </p:cNvPr>
          <p:cNvGrpSpPr/>
          <p:nvPr/>
        </p:nvGrpSpPr>
        <p:grpSpPr>
          <a:xfrm>
            <a:off x="7670220" y="2191617"/>
            <a:ext cx="2285999" cy="730584"/>
            <a:chOff x="3432175" y="3200400"/>
            <a:chExt cx="1139825" cy="650875"/>
          </a:xfrm>
        </p:grpSpPr>
        <p:sp>
          <p:nvSpPr>
            <p:cNvPr id="28" name="Freeform 5">
              <a:extLst>
                <a:ext uri="{FF2B5EF4-FFF2-40B4-BE49-F238E27FC236}">
                  <a16:creationId xmlns:a16="http://schemas.microsoft.com/office/drawing/2014/main" id="{048701DF-26D9-2364-9FC4-C4F0335A84EE}"/>
                </a:ext>
              </a:extLst>
            </p:cNvPr>
            <p:cNvSpPr>
              <a:spLocks/>
            </p:cNvSpPr>
            <p:nvPr/>
          </p:nvSpPr>
          <p:spPr bwMode="gray">
            <a:xfrm>
              <a:off x="3432175" y="3276600"/>
              <a:ext cx="174625" cy="574675"/>
            </a:xfrm>
            <a:custGeom>
              <a:avLst/>
              <a:gdLst/>
              <a:ahLst/>
              <a:cxnLst>
                <a:cxn ang="0">
                  <a:pos x="0" y="40"/>
                </a:cxn>
                <a:cxn ang="0">
                  <a:pos x="0" y="40"/>
                </a:cxn>
                <a:cxn ang="0">
                  <a:pos x="110" y="0"/>
                </a:cxn>
                <a:cxn ang="0">
                  <a:pos x="110" y="362"/>
                </a:cxn>
                <a:cxn ang="0">
                  <a:pos x="0" y="362"/>
                </a:cxn>
                <a:cxn ang="0">
                  <a:pos x="0" y="40"/>
                </a:cxn>
                <a:cxn ang="0">
                  <a:pos x="0" y="40"/>
                </a:cxn>
              </a:cxnLst>
              <a:rect l="0" t="0" r="r" b="b"/>
              <a:pathLst>
                <a:path w="110" h="362">
                  <a:moveTo>
                    <a:pt x="0" y="40"/>
                  </a:moveTo>
                  <a:lnTo>
                    <a:pt x="0" y="40"/>
                  </a:lnTo>
                  <a:lnTo>
                    <a:pt x="110" y="0"/>
                  </a:lnTo>
                  <a:lnTo>
                    <a:pt x="110" y="362"/>
                  </a:lnTo>
                  <a:lnTo>
                    <a:pt x="0" y="362"/>
                  </a:lnTo>
                  <a:lnTo>
                    <a:pt x="0" y="40"/>
                  </a:lnTo>
                  <a:lnTo>
                    <a:pt x="0" y="40"/>
                  </a:lnTo>
                  <a:close/>
                </a:path>
              </a:pathLst>
            </a:custGeom>
            <a:solidFill>
              <a:srgbClr val="2B7DC7"/>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29" name="Freeform 6">
              <a:extLst>
                <a:ext uri="{FF2B5EF4-FFF2-40B4-BE49-F238E27FC236}">
                  <a16:creationId xmlns:a16="http://schemas.microsoft.com/office/drawing/2014/main" id="{3563B0C3-218E-AC2C-1A13-B64C4B5E3253}"/>
                </a:ext>
              </a:extLst>
            </p:cNvPr>
            <p:cNvSpPr>
              <a:spLocks/>
            </p:cNvSpPr>
            <p:nvPr/>
          </p:nvSpPr>
          <p:spPr bwMode="gray">
            <a:xfrm>
              <a:off x="3432175" y="3276600"/>
              <a:ext cx="174625" cy="574675"/>
            </a:xfrm>
            <a:custGeom>
              <a:avLst/>
              <a:gdLst/>
              <a:ahLst/>
              <a:cxnLst>
                <a:cxn ang="0">
                  <a:pos x="0" y="40"/>
                </a:cxn>
                <a:cxn ang="0">
                  <a:pos x="0" y="40"/>
                </a:cxn>
                <a:cxn ang="0">
                  <a:pos x="110" y="0"/>
                </a:cxn>
                <a:cxn ang="0">
                  <a:pos x="110" y="362"/>
                </a:cxn>
                <a:cxn ang="0">
                  <a:pos x="0" y="362"/>
                </a:cxn>
                <a:cxn ang="0">
                  <a:pos x="0" y="40"/>
                </a:cxn>
                <a:cxn ang="0">
                  <a:pos x="0" y="40"/>
                </a:cxn>
              </a:cxnLst>
              <a:rect l="0" t="0" r="r" b="b"/>
              <a:pathLst>
                <a:path w="110" h="362">
                  <a:moveTo>
                    <a:pt x="0" y="40"/>
                  </a:moveTo>
                  <a:lnTo>
                    <a:pt x="0" y="40"/>
                  </a:lnTo>
                  <a:lnTo>
                    <a:pt x="110" y="0"/>
                  </a:lnTo>
                  <a:lnTo>
                    <a:pt x="110" y="362"/>
                  </a:lnTo>
                  <a:lnTo>
                    <a:pt x="0" y="362"/>
                  </a:lnTo>
                  <a:lnTo>
                    <a:pt x="0" y="40"/>
                  </a:lnTo>
                  <a:lnTo>
                    <a:pt x="0" y="40"/>
                  </a:lnTo>
                </a:path>
              </a:pathLst>
            </a:custGeom>
            <a:solidFill>
              <a:srgbClr val="2B7DC7"/>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0" name="Freeform 7">
              <a:extLst>
                <a:ext uri="{FF2B5EF4-FFF2-40B4-BE49-F238E27FC236}">
                  <a16:creationId xmlns:a16="http://schemas.microsoft.com/office/drawing/2014/main" id="{E52B9446-B51E-716E-BD63-52D765121DC6}"/>
                </a:ext>
              </a:extLst>
            </p:cNvPr>
            <p:cNvSpPr>
              <a:spLocks/>
            </p:cNvSpPr>
            <p:nvPr/>
          </p:nvSpPr>
          <p:spPr bwMode="gray">
            <a:xfrm>
              <a:off x="3663950" y="3200400"/>
              <a:ext cx="908050" cy="650875"/>
            </a:xfrm>
            <a:custGeom>
              <a:avLst/>
              <a:gdLst/>
              <a:ahLst/>
              <a:cxnLst>
                <a:cxn ang="0">
                  <a:pos x="85" y="134"/>
                </a:cxn>
                <a:cxn ang="0">
                  <a:pos x="85" y="134"/>
                </a:cxn>
                <a:cxn ang="0">
                  <a:pos x="145" y="134"/>
                </a:cxn>
                <a:cxn ang="0">
                  <a:pos x="145" y="410"/>
                </a:cxn>
                <a:cxn ang="0">
                  <a:pos x="572" y="410"/>
                </a:cxn>
                <a:cxn ang="0">
                  <a:pos x="572" y="226"/>
                </a:cxn>
                <a:cxn ang="0">
                  <a:pos x="293" y="0"/>
                </a:cxn>
                <a:cxn ang="0">
                  <a:pos x="63" y="84"/>
                </a:cxn>
                <a:cxn ang="0">
                  <a:pos x="63" y="142"/>
                </a:cxn>
                <a:cxn ang="0">
                  <a:pos x="0" y="164"/>
                </a:cxn>
                <a:cxn ang="0">
                  <a:pos x="0" y="410"/>
                </a:cxn>
                <a:cxn ang="0">
                  <a:pos x="85" y="410"/>
                </a:cxn>
                <a:cxn ang="0">
                  <a:pos x="85" y="134"/>
                </a:cxn>
                <a:cxn ang="0">
                  <a:pos x="85" y="134"/>
                </a:cxn>
              </a:cxnLst>
              <a:rect l="0" t="0" r="r" b="b"/>
              <a:pathLst>
                <a:path w="572" h="410">
                  <a:moveTo>
                    <a:pt x="85" y="134"/>
                  </a:moveTo>
                  <a:lnTo>
                    <a:pt x="85" y="134"/>
                  </a:lnTo>
                  <a:lnTo>
                    <a:pt x="145" y="134"/>
                  </a:lnTo>
                  <a:lnTo>
                    <a:pt x="145" y="410"/>
                  </a:lnTo>
                  <a:lnTo>
                    <a:pt x="572" y="410"/>
                  </a:lnTo>
                  <a:lnTo>
                    <a:pt x="572" y="226"/>
                  </a:lnTo>
                  <a:lnTo>
                    <a:pt x="293" y="0"/>
                  </a:lnTo>
                  <a:lnTo>
                    <a:pt x="63" y="84"/>
                  </a:lnTo>
                  <a:lnTo>
                    <a:pt x="63" y="142"/>
                  </a:lnTo>
                  <a:lnTo>
                    <a:pt x="0" y="164"/>
                  </a:lnTo>
                  <a:lnTo>
                    <a:pt x="0" y="410"/>
                  </a:lnTo>
                  <a:lnTo>
                    <a:pt x="85" y="410"/>
                  </a:lnTo>
                  <a:lnTo>
                    <a:pt x="85" y="134"/>
                  </a:lnTo>
                  <a:lnTo>
                    <a:pt x="85" y="134"/>
                  </a:lnTo>
                  <a:close/>
                </a:path>
              </a:pathLst>
            </a:custGeom>
            <a:solidFill>
              <a:srgbClr val="2B7DC7"/>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1" name="Freeform 8">
              <a:extLst>
                <a:ext uri="{FF2B5EF4-FFF2-40B4-BE49-F238E27FC236}">
                  <a16:creationId xmlns:a16="http://schemas.microsoft.com/office/drawing/2014/main" id="{DF28EA48-EC4C-1730-D5DB-C1AF7F7F1CB4}"/>
                </a:ext>
              </a:extLst>
            </p:cNvPr>
            <p:cNvSpPr>
              <a:spLocks/>
            </p:cNvSpPr>
            <p:nvPr/>
          </p:nvSpPr>
          <p:spPr bwMode="gray">
            <a:xfrm>
              <a:off x="4179888" y="3740150"/>
              <a:ext cx="350838" cy="63500"/>
            </a:xfrm>
            <a:custGeom>
              <a:avLst/>
              <a:gdLst/>
              <a:ahLst/>
              <a:cxnLst>
                <a:cxn ang="0">
                  <a:pos x="0" y="40"/>
                </a:cxn>
                <a:cxn ang="0">
                  <a:pos x="0" y="40"/>
                </a:cxn>
                <a:cxn ang="0">
                  <a:pos x="0" y="0"/>
                </a:cxn>
                <a:cxn ang="0">
                  <a:pos x="221" y="16"/>
                </a:cxn>
                <a:cxn ang="0">
                  <a:pos x="221" y="40"/>
                </a:cxn>
                <a:cxn ang="0">
                  <a:pos x="0" y="40"/>
                </a:cxn>
                <a:cxn ang="0">
                  <a:pos x="0" y="40"/>
                </a:cxn>
              </a:cxnLst>
              <a:rect l="0" t="0" r="r" b="b"/>
              <a:pathLst>
                <a:path w="221" h="40">
                  <a:moveTo>
                    <a:pt x="0" y="40"/>
                  </a:moveTo>
                  <a:lnTo>
                    <a:pt x="0" y="40"/>
                  </a:lnTo>
                  <a:lnTo>
                    <a:pt x="0" y="0"/>
                  </a:lnTo>
                  <a:lnTo>
                    <a:pt x="221" y="16"/>
                  </a:lnTo>
                  <a:lnTo>
                    <a:pt x="221" y="40"/>
                  </a:lnTo>
                  <a:lnTo>
                    <a:pt x="0" y="40"/>
                  </a:lnTo>
                  <a:lnTo>
                    <a:pt x="0" y="40"/>
                  </a:lnTo>
                  <a:close/>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2" name="Freeform 9">
              <a:extLst>
                <a:ext uri="{FF2B5EF4-FFF2-40B4-BE49-F238E27FC236}">
                  <a16:creationId xmlns:a16="http://schemas.microsoft.com/office/drawing/2014/main" id="{EA8D6C2D-FC9C-2B6C-1B4B-6D2F50801F85}"/>
                </a:ext>
              </a:extLst>
            </p:cNvPr>
            <p:cNvSpPr>
              <a:spLocks/>
            </p:cNvSpPr>
            <p:nvPr/>
          </p:nvSpPr>
          <p:spPr bwMode="gray">
            <a:xfrm>
              <a:off x="4179888" y="3740150"/>
              <a:ext cx="350838" cy="63500"/>
            </a:xfrm>
            <a:custGeom>
              <a:avLst/>
              <a:gdLst/>
              <a:ahLst/>
              <a:cxnLst>
                <a:cxn ang="0">
                  <a:pos x="0" y="40"/>
                </a:cxn>
                <a:cxn ang="0">
                  <a:pos x="0" y="40"/>
                </a:cxn>
                <a:cxn ang="0">
                  <a:pos x="0" y="0"/>
                </a:cxn>
                <a:cxn ang="0">
                  <a:pos x="221" y="16"/>
                </a:cxn>
                <a:cxn ang="0">
                  <a:pos x="221" y="40"/>
                </a:cxn>
                <a:cxn ang="0">
                  <a:pos x="0" y="40"/>
                </a:cxn>
                <a:cxn ang="0">
                  <a:pos x="0" y="40"/>
                </a:cxn>
              </a:cxnLst>
              <a:rect l="0" t="0" r="r" b="b"/>
              <a:pathLst>
                <a:path w="221" h="40">
                  <a:moveTo>
                    <a:pt x="0" y="40"/>
                  </a:moveTo>
                  <a:lnTo>
                    <a:pt x="0" y="40"/>
                  </a:lnTo>
                  <a:lnTo>
                    <a:pt x="0" y="0"/>
                  </a:lnTo>
                  <a:lnTo>
                    <a:pt x="221" y="16"/>
                  </a:lnTo>
                  <a:lnTo>
                    <a:pt x="221" y="40"/>
                  </a:lnTo>
                  <a:lnTo>
                    <a:pt x="0" y="40"/>
                  </a:lnTo>
                  <a:lnTo>
                    <a:pt x="0" y="40"/>
                  </a:lnTo>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3" name="Freeform 10">
              <a:extLst>
                <a:ext uri="{FF2B5EF4-FFF2-40B4-BE49-F238E27FC236}">
                  <a16:creationId xmlns:a16="http://schemas.microsoft.com/office/drawing/2014/main" id="{11D5C883-1773-F951-D11E-FB3C3F8073DA}"/>
                </a:ext>
              </a:extLst>
            </p:cNvPr>
            <p:cNvSpPr>
              <a:spLocks/>
            </p:cNvSpPr>
            <p:nvPr/>
          </p:nvSpPr>
          <p:spPr bwMode="gray">
            <a:xfrm>
              <a:off x="4179888" y="3489325"/>
              <a:ext cx="350838" cy="177800"/>
            </a:xfrm>
            <a:custGeom>
              <a:avLst/>
              <a:gdLst/>
              <a:ahLst/>
              <a:cxnLst>
                <a:cxn ang="0">
                  <a:pos x="0" y="0"/>
                </a:cxn>
                <a:cxn ang="0">
                  <a:pos x="0" y="0"/>
                </a:cxn>
                <a:cxn ang="0">
                  <a:pos x="0" y="58"/>
                </a:cxn>
                <a:cxn ang="0">
                  <a:pos x="221" y="112"/>
                </a:cxn>
                <a:cxn ang="0">
                  <a:pos x="221" y="86"/>
                </a:cxn>
                <a:cxn ang="0">
                  <a:pos x="0" y="0"/>
                </a:cxn>
                <a:cxn ang="0">
                  <a:pos x="0" y="0"/>
                </a:cxn>
              </a:cxnLst>
              <a:rect l="0" t="0" r="r" b="b"/>
              <a:pathLst>
                <a:path w="221" h="112">
                  <a:moveTo>
                    <a:pt x="0" y="0"/>
                  </a:moveTo>
                  <a:lnTo>
                    <a:pt x="0" y="0"/>
                  </a:lnTo>
                  <a:lnTo>
                    <a:pt x="0" y="58"/>
                  </a:lnTo>
                  <a:lnTo>
                    <a:pt x="221" y="112"/>
                  </a:lnTo>
                  <a:lnTo>
                    <a:pt x="221" y="86"/>
                  </a:lnTo>
                  <a:lnTo>
                    <a:pt x="0" y="0"/>
                  </a:lnTo>
                  <a:lnTo>
                    <a:pt x="0" y="0"/>
                  </a:lnTo>
                  <a:close/>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4" name="Freeform 11">
              <a:extLst>
                <a:ext uri="{FF2B5EF4-FFF2-40B4-BE49-F238E27FC236}">
                  <a16:creationId xmlns:a16="http://schemas.microsoft.com/office/drawing/2014/main" id="{7A66EDB1-6064-86D3-038A-9E926CBE25E1}"/>
                </a:ext>
              </a:extLst>
            </p:cNvPr>
            <p:cNvSpPr>
              <a:spLocks/>
            </p:cNvSpPr>
            <p:nvPr/>
          </p:nvSpPr>
          <p:spPr bwMode="gray">
            <a:xfrm>
              <a:off x="4179888" y="3489325"/>
              <a:ext cx="350838" cy="177800"/>
            </a:xfrm>
            <a:custGeom>
              <a:avLst/>
              <a:gdLst/>
              <a:ahLst/>
              <a:cxnLst>
                <a:cxn ang="0">
                  <a:pos x="0" y="0"/>
                </a:cxn>
                <a:cxn ang="0">
                  <a:pos x="0" y="0"/>
                </a:cxn>
                <a:cxn ang="0">
                  <a:pos x="0" y="58"/>
                </a:cxn>
                <a:cxn ang="0">
                  <a:pos x="221" y="112"/>
                </a:cxn>
                <a:cxn ang="0">
                  <a:pos x="221" y="86"/>
                </a:cxn>
                <a:cxn ang="0">
                  <a:pos x="0" y="0"/>
                </a:cxn>
                <a:cxn ang="0">
                  <a:pos x="0" y="0"/>
                </a:cxn>
              </a:cxnLst>
              <a:rect l="0" t="0" r="r" b="b"/>
              <a:pathLst>
                <a:path w="221" h="112">
                  <a:moveTo>
                    <a:pt x="0" y="0"/>
                  </a:moveTo>
                  <a:lnTo>
                    <a:pt x="0" y="0"/>
                  </a:lnTo>
                  <a:lnTo>
                    <a:pt x="0" y="58"/>
                  </a:lnTo>
                  <a:lnTo>
                    <a:pt x="221" y="112"/>
                  </a:lnTo>
                  <a:lnTo>
                    <a:pt x="221" y="86"/>
                  </a:lnTo>
                  <a:lnTo>
                    <a:pt x="0" y="0"/>
                  </a:lnTo>
                  <a:lnTo>
                    <a:pt x="0" y="0"/>
                  </a:lnTo>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5" name="Freeform 12">
              <a:extLst>
                <a:ext uri="{FF2B5EF4-FFF2-40B4-BE49-F238E27FC236}">
                  <a16:creationId xmlns:a16="http://schemas.microsoft.com/office/drawing/2014/main" id="{9FAB0FF5-4AD6-3BA9-B614-27EDDEE7D5F7}"/>
                </a:ext>
              </a:extLst>
            </p:cNvPr>
            <p:cNvSpPr>
              <a:spLocks/>
            </p:cNvSpPr>
            <p:nvPr/>
          </p:nvSpPr>
          <p:spPr bwMode="gray">
            <a:xfrm>
              <a:off x="4179888" y="3333750"/>
              <a:ext cx="350838" cy="266700"/>
            </a:xfrm>
            <a:custGeom>
              <a:avLst/>
              <a:gdLst/>
              <a:ahLst/>
              <a:cxnLst>
                <a:cxn ang="0">
                  <a:pos x="0" y="0"/>
                </a:cxn>
                <a:cxn ang="0">
                  <a:pos x="0" y="0"/>
                </a:cxn>
                <a:cxn ang="0">
                  <a:pos x="221" y="150"/>
                </a:cxn>
                <a:cxn ang="0">
                  <a:pos x="221" y="168"/>
                </a:cxn>
                <a:cxn ang="0">
                  <a:pos x="0" y="70"/>
                </a:cxn>
                <a:cxn ang="0">
                  <a:pos x="0" y="0"/>
                </a:cxn>
                <a:cxn ang="0">
                  <a:pos x="0" y="0"/>
                </a:cxn>
              </a:cxnLst>
              <a:rect l="0" t="0" r="r" b="b"/>
              <a:pathLst>
                <a:path w="221" h="168">
                  <a:moveTo>
                    <a:pt x="0" y="0"/>
                  </a:moveTo>
                  <a:lnTo>
                    <a:pt x="0" y="0"/>
                  </a:lnTo>
                  <a:lnTo>
                    <a:pt x="221" y="150"/>
                  </a:lnTo>
                  <a:lnTo>
                    <a:pt x="221" y="168"/>
                  </a:lnTo>
                  <a:lnTo>
                    <a:pt x="0" y="70"/>
                  </a:lnTo>
                  <a:lnTo>
                    <a:pt x="0" y="0"/>
                  </a:lnTo>
                  <a:lnTo>
                    <a:pt x="0" y="0"/>
                  </a:lnTo>
                  <a:close/>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6" name="Freeform 13">
              <a:extLst>
                <a:ext uri="{FF2B5EF4-FFF2-40B4-BE49-F238E27FC236}">
                  <a16:creationId xmlns:a16="http://schemas.microsoft.com/office/drawing/2014/main" id="{38BCFF23-EF06-5E49-2A09-C51A9202E48A}"/>
                </a:ext>
              </a:extLst>
            </p:cNvPr>
            <p:cNvSpPr>
              <a:spLocks/>
            </p:cNvSpPr>
            <p:nvPr/>
          </p:nvSpPr>
          <p:spPr bwMode="gray">
            <a:xfrm>
              <a:off x="4179888" y="3333750"/>
              <a:ext cx="350838" cy="266700"/>
            </a:xfrm>
            <a:custGeom>
              <a:avLst/>
              <a:gdLst/>
              <a:ahLst/>
              <a:cxnLst>
                <a:cxn ang="0">
                  <a:pos x="0" y="0"/>
                </a:cxn>
                <a:cxn ang="0">
                  <a:pos x="0" y="0"/>
                </a:cxn>
                <a:cxn ang="0">
                  <a:pos x="221" y="150"/>
                </a:cxn>
                <a:cxn ang="0">
                  <a:pos x="221" y="168"/>
                </a:cxn>
                <a:cxn ang="0">
                  <a:pos x="0" y="70"/>
                </a:cxn>
                <a:cxn ang="0">
                  <a:pos x="0" y="0"/>
                </a:cxn>
                <a:cxn ang="0">
                  <a:pos x="0" y="0"/>
                </a:cxn>
              </a:cxnLst>
              <a:rect l="0" t="0" r="r" b="b"/>
              <a:pathLst>
                <a:path w="221" h="168">
                  <a:moveTo>
                    <a:pt x="0" y="0"/>
                  </a:moveTo>
                  <a:lnTo>
                    <a:pt x="0" y="0"/>
                  </a:lnTo>
                  <a:lnTo>
                    <a:pt x="221" y="150"/>
                  </a:lnTo>
                  <a:lnTo>
                    <a:pt x="221" y="168"/>
                  </a:lnTo>
                  <a:lnTo>
                    <a:pt x="0" y="70"/>
                  </a:lnTo>
                  <a:lnTo>
                    <a:pt x="0" y="0"/>
                  </a:lnTo>
                  <a:lnTo>
                    <a:pt x="0" y="0"/>
                  </a:lnTo>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7" name="Freeform 14">
              <a:extLst>
                <a:ext uri="{FF2B5EF4-FFF2-40B4-BE49-F238E27FC236}">
                  <a16:creationId xmlns:a16="http://schemas.microsoft.com/office/drawing/2014/main" id="{72119808-BD76-FE56-0869-D6E3479EF4CF}"/>
                </a:ext>
              </a:extLst>
            </p:cNvPr>
            <p:cNvSpPr>
              <a:spLocks/>
            </p:cNvSpPr>
            <p:nvPr/>
          </p:nvSpPr>
          <p:spPr bwMode="gray">
            <a:xfrm>
              <a:off x="4179888" y="3625850"/>
              <a:ext cx="350838" cy="114300"/>
            </a:xfrm>
            <a:custGeom>
              <a:avLst/>
              <a:gdLst/>
              <a:ahLst/>
              <a:cxnLst>
                <a:cxn ang="0">
                  <a:pos x="0" y="0"/>
                </a:cxn>
                <a:cxn ang="0">
                  <a:pos x="0" y="0"/>
                </a:cxn>
                <a:cxn ang="0">
                  <a:pos x="221" y="42"/>
                </a:cxn>
                <a:cxn ang="0">
                  <a:pos x="221" y="72"/>
                </a:cxn>
                <a:cxn ang="0">
                  <a:pos x="0" y="42"/>
                </a:cxn>
                <a:cxn ang="0">
                  <a:pos x="0" y="0"/>
                </a:cxn>
                <a:cxn ang="0">
                  <a:pos x="0" y="0"/>
                </a:cxn>
              </a:cxnLst>
              <a:rect l="0" t="0" r="r" b="b"/>
              <a:pathLst>
                <a:path w="221" h="72">
                  <a:moveTo>
                    <a:pt x="0" y="0"/>
                  </a:moveTo>
                  <a:lnTo>
                    <a:pt x="0" y="0"/>
                  </a:lnTo>
                  <a:lnTo>
                    <a:pt x="221" y="42"/>
                  </a:lnTo>
                  <a:lnTo>
                    <a:pt x="221" y="72"/>
                  </a:lnTo>
                  <a:lnTo>
                    <a:pt x="0" y="42"/>
                  </a:lnTo>
                  <a:lnTo>
                    <a:pt x="0" y="0"/>
                  </a:lnTo>
                  <a:lnTo>
                    <a:pt x="0" y="0"/>
                  </a:lnTo>
                  <a:close/>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sp>
          <p:nvSpPr>
            <p:cNvPr id="38" name="Freeform 15">
              <a:extLst>
                <a:ext uri="{FF2B5EF4-FFF2-40B4-BE49-F238E27FC236}">
                  <a16:creationId xmlns:a16="http://schemas.microsoft.com/office/drawing/2014/main" id="{8CDA52B7-5E97-C824-44E8-67000DAA7D31}"/>
                </a:ext>
              </a:extLst>
            </p:cNvPr>
            <p:cNvSpPr>
              <a:spLocks/>
            </p:cNvSpPr>
            <p:nvPr/>
          </p:nvSpPr>
          <p:spPr bwMode="gray">
            <a:xfrm>
              <a:off x="4179888" y="3625850"/>
              <a:ext cx="350838" cy="114300"/>
            </a:xfrm>
            <a:custGeom>
              <a:avLst/>
              <a:gdLst/>
              <a:ahLst/>
              <a:cxnLst>
                <a:cxn ang="0">
                  <a:pos x="0" y="0"/>
                </a:cxn>
                <a:cxn ang="0">
                  <a:pos x="0" y="0"/>
                </a:cxn>
                <a:cxn ang="0">
                  <a:pos x="221" y="42"/>
                </a:cxn>
                <a:cxn ang="0">
                  <a:pos x="221" y="72"/>
                </a:cxn>
                <a:cxn ang="0">
                  <a:pos x="0" y="42"/>
                </a:cxn>
                <a:cxn ang="0">
                  <a:pos x="0" y="0"/>
                </a:cxn>
                <a:cxn ang="0">
                  <a:pos x="0" y="0"/>
                </a:cxn>
              </a:cxnLst>
              <a:rect l="0" t="0" r="r" b="b"/>
              <a:pathLst>
                <a:path w="221" h="72">
                  <a:moveTo>
                    <a:pt x="0" y="0"/>
                  </a:moveTo>
                  <a:lnTo>
                    <a:pt x="0" y="0"/>
                  </a:lnTo>
                  <a:lnTo>
                    <a:pt x="221" y="42"/>
                  </a:lnTo>
                  <a:lnTo>
                    <a:pt x="221" y="72"/>
                  </a:lnTo>
                  <a:lnTo>
                    <a:pt x="0" y="42"/>
                  </a:lnTo>
                  <a:lnTo>
                    <a:pt x="0" y="0"/>
                  </a:lnTo>
                  <a:lnTo>
                    <a:pt x="0" y="0"/>
                  </a:lnTo>
                </a:path>
              </a:pathLst>
            </a:custGeom>
            <a:solidFill>
              <a:srgbClr val="FFFFFF"/>
            </a:solidFill>
            <a:ln w="9525">
              <a:noFill/>
              <a:round/>
              <a:headEnd/>
              <a:tailEnd/>
            </a:ln>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Verdana" panose="020B0604030504040204" pitchFamily="34" charset="0"/>
                <a:ea typeface="+mn-ea"/>
                <a:cs typeface="+mn-cs"/>
              </a:endParaRPr>
            </a:p>
          </p:txBody>
        </p:sp>
      </p:grpSp>
      <p:sp>
        <p:nvSpPr>
          <p:cNvPr id="39" name="TextBox 38">
            <a:extLst>
              <a:ext uri="{FF2B5EF4-FFF2-40B4-BE49-F238E27FC236}">
                <a16:creationId xmlns:a16="http://schemas.microsoft.com/office/drawing/2014/main" id="{A19EE720-0627-AFB5-D6F8-6D4159D8111E}"/>
              </a:ext>
            </a:extLst>
          </p:cNvPr>
          <p:cNvSpPr txBox="1"/>
          <p:nvPr/>
        </p:nvSpPr>
        <p:spPr>
          <a:xfrm>
            <a:off x="6476176" y="1680510"/>
            <a:ext cx="463592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Aptos" panose="02110004020202020204"/>
                <a:ea typeface="+mn-ea"/>
                <a:cs typeface="+mn-cs"/>
              </a:rPr>
              <a:t>Laboratory Developed Test (LDT)</a:t>
            </a:r>
          </a:p>
        </p:txBody>
      </p:sp>
      <p:sp>
        <p:nvSpPr>
          <p:cNvPr id="41" name="TextBox 40">
            <a:extLst>
              <a:ext uri="{FF2B5EF4-FFF2-40B4-BE49-F238E27FC236}">
                <a16:creationId xmlns:a16="http://schemas.microsoft.com/office/drawing/2014/main" id="{0D960D92-6769-CA41-34E4-5937E7BB2F7F}"/>
              </a:ext>
            </a:extLst>
          </p:cNvPr>
          <p:cNvSpPr txBox="1"/>
          <p:nvPr/>
        </p:nvSpPr>
        <p:spPr>
          <a:xfrm>
            <a:off x="6398219" y="3053832"/>
            <a:ext cx="5254196"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33333"/>
                </a:solidFill>
                <a:effectLst/>
                <a:uLnTx/>
                <a:uFillTx/>
                <a:latin typeface="Aptos" panose="02110004020202020204"/>
                <a:ea typeface="+mn-ea"/>
                <a:cs typeface="+mn-cs"/>
              </a:rPr>
              <a:t>IVD’s that are intended for clinical use and are designed, manufactured, and used </a:t>
            </a:r>
            <a:r>
              <a:rPr kumimoji="0" lang="en-US" sz="1600" b="1" i="0" u="none" strike="noStrike" kern="1200" cap="none" spc="0" normalizeH="0" baseline="0" noProof="0" dirty="0">
                <a:ln>
                  <a:noFill/>
                </a:ln>
                <a:solidFill>
                  <a:srgbClr val="333333"/>
                </a:solidFill>
                <a:effectLst/>
                <a:uLnTx/>
                <a:uFillTx/>
                <a:latin typeface="Aptos" panose="02110004020202020204"/>
                <a:ea typeface="+mn-ea"/>
                <a:cs typeface="+mn-cs"/>
              </a:rPr>
              <a:t>within a single laboratory </a:t>
            </a:r>
            <a:r>
              <a:rPr kumimoji="0" lang="en-US" sz="1600" b="0" i="0" u="none" strike="noStrike" kern="1200" cap="none" spc="0" normalizeH="0" baseline="0" noProof="0" dirty="0">
                <a:ln>
                  <a:noFill/>
                </a:ln>
                <a:solidFill>
                  <a:srgbClr val="333333"/>
                </a:solidFill>
                <a:effectLst/>
                <a:uLnTx/>
                <a:uFillTx/>
                <a:latin typeface="Aptos" panose="02110004020202020204"/>
                <a:ea typeface="+mn-ea"/>
                <a:cs typeface="+mn-cs"/>
              </a:rPr>
              <a:t>that is certified under the CLIA</a:t>
            </a:r>
            <a:endPar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2" name="TextBox 41">
            <a:extLst>
              <a:ext uri="{FF2B5EF4-FFF2-40B4-BE49-F238E27FC236}">
                <a16:creationId xmlns:a16="http://schemas.microsoft.com/office/drawing/2014/main" id="{6114B3CC-841B-09E1-6F5A-ED20C3900589}"/>
              </a:ext>
            </a:extLst>
          </p:cNvPr>
          <p:cNvSpPr txBox="1"/>
          <p:nvPr/>
        </p:nvSpPr>
        <p:spPr>
          <a:xfrm>
            <a:off x="1479794" y="3983763"/>
            <a:ext cx="2678105"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060"/>
                </a:solidFill>
                <a:effectLst/>
                <a:uLnTx/>
                <a:uFillTx/>
                <a:latin typeface="Aptos" panose="02110004020202020204"/>
                <a:ea typeface="+mn-ea"/>
                <a:cs typeface="+mn-cs"/>
              </a:rPr>
              <a:t>Must be FDA approved</a:t>
            </a:r>
          </a:p>
        </p:txBody>
      </p:sp>
      <p:sp>
        <p:nvSpPr>
          <p:cNvPr id="43" name="TextBox 42">
            <a:extLst>
              <a:ext uri="{FF2B5EF4-FFF2-40B4-BE49-F238E27FC236}">
                <a16:creationId xmlns:a16="http://schemas.microsoft.com/office/drawing/2014/main" id="{D56C41EE-B473-7E31-4B30-57538978D09E}"/>
              </a:ext>
            </a:extLst>
          </p:cNvPr>
          <p:cNvSpPr txBox="1"/>
          <p:nvPr/>
        </p:nvSpPr>
        <p:spPr>
          <a:xfrm>
            <a:off x="5971362" y="3968719"/>
            <a:ext cx="6220634"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060"/>
                </a:solidFill>
                <a:effectLst/>
                <a:uLnTx/>
                <a:uFillTx/>
                <a:latin typeface="Aptos" panose="02110004020202020204"/>
                <a:ea typeface="+mn-ea"/>
                <a:cs typeface="+mn-cs"/>
              </a:rPr>
              <a:t>Does not have to be FDA approved (but can be)</a:t>
            </a:r>
          </a:p>
        </p:txBody>
      </p:sp>
      <p:cxnSp>
        <p:nvCxnSpPr>
          <p:cNvPr id="45" name="Straight Connector 44">
            <a:extLst>
              <a:ext uri="{FF2B5EF4-FFF2-40B4-BE49-F238E27FC236}">
                <a16:creationId xmlns:a16="http://schemas.microsoft.com/office/drawing/2014/main" id="{38456E5D-C495-AC36-DA5E-8DDB00E42340}"/>
              </a:ext>
            </a:extLst>
          </p:cNvPr>
          <p:cNvCxnSpPr>
            <a:cxnSpLocks/>
          </p:cNvCxnSpPr>
          <p:nvPr/>
        </p:nvCxnSpPr>
        <p:spPr>
          <a:xfrm>
            <a:off x="5782876" y="1736757"/>
            <a:ext cx="15575" cy="2809809"/>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3F96FB04-3A37-DC22-DF9E-C85249C6FCEA}"/>
              </a:ext>
            </a:extLst>
          </p:cNvPr>
          <p:cNvSpPr txBox="1"/>
          <p:nvPr/>
        </p:nvSpPr>
        <p:spPr>
          <a:xfrm>
            <a:off x="743137" y="4640680"/>
            <a:ext cx="9861364" cy="2123658"/>
          </a:xfrm>
          <a:prstGeom prst="rect">
            <a:avLst/>
          </a:prstGeom>
          <a:solidFill>
            <a:schemeClr val="bg2"/>
          </a:solidFill>
          <a:ln w="28575">
            <a:solidFill>
              <a:schemeClr val="accent1"/>
            </a:solidFill>
          </a:ln>
        </p:spPr>
        <p:txBody>
          <a:bodyPr wrap="square">
            <a:spAutoFit/>
          </a:bodyPr>
          <a:lstStyle/>
          <a:p>
            <a:pPr marL="228600" lvl="0" indent="-228600">
              <a:spcBef>
                <a:spcPts val="300"/>
              </a:spcBef>
              <a:spcAft>
                <a:spcPts val="300"/>
              </a:spcAft>
              <a:buFont typeface="Arial" panose="020B0604020202020204" pitchFamily="34" charset="0"/>
              <a:buChar char="•"/>
              <a:defRPr/>
            </a:pPr>
            <a:r>
              <a:rPr kumimoji="0" lang="en-US" sz="1600" b="0" i="0" u="none" strike="noStrike" kern="1200" cap="none" spc="0" normalizeH="0" baseline="0" noProof="0" dirty="0">
                <a:ln>
                  <a:noFill/>
                </a:ln>
                <a:solidFill>
                  <a:prstClr val="black"/>
                </a:solidFill>
                <a:effectLst/>
                <a:uLnTx/>
                <a:uFillTx/>
                <a:ea typeface="+mn-ea"/>
                <a:cs typeface="+mn-cs"/>
              </a:rPr>
              <a:t>LDT’s typically have a shorter path to market because no regulatory approval required - </a:t>
            </a:r>
            <a:r>
              <a:rPr lang="en-US" sz="1600" dirty="0">
                <a:solidFill>
                  <a:prstClr val="black"/>
                </a:solidFill>
              </a:rPr>
              <a:t>However, distribution options may be limited and could pose a commercial disadvantage vs kits</a:t>
            </a:r>
            <a:endParaRPr kumimoji="0" lang="en-US" sz="1600" b="0" i="0" u="none" strike="noStrike" kern="1200" cap="none" spc="0" normalizeH="0" baseline="0" noProof="0" dirty="0">
              <a:ln>
                <a:noFill/>
              </a:ln>
              <a:solidFill>
                <a:prstClr val="black"/>
              </a:solidFill>
              <a:effectLst/>
              <a:uLnTx/>
              <a:uFillTx/>
              <a:ea typeface="+mn-ea"/>
              <a:cs typeface="+mn-cs"/>
            </a:endParaRP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US" sz="1600" dirty="0">
                <a:solidFill>
                  <a:prstClr val="black"/>
                </a:solidFill>
              </a:rPr>
              <a:t>FDA path could be a PMA, de novo or 510K – de novo and PMA generally connote something novel (no precedent) but a much more difficult pathway</a:t>
            </a: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US" sz="1600" dirty="0">
                <a:solidFill>
                  <a:prstClr val="black"/>
                </a:solidFill>
              </a:rPr>
              <a:t>Some Algorithms, decision support and interpretation tools may also not need to be FDA approved</a:t>
            </a: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US" sz="1600" dirty="0">
                <a:solidFill>
                  <a:prstClr val="black"/>
                </a:solidFill>
              </a:rPr>
              <a:t> </a:t>
            </a:r>
            <a:r>
              <a:rPr kumimoji="0" lang="en-US" sz="1600" b="0" i="0" u="none" strike="noStrike" kern="1200" cap="none" spc="0" normalizeH="0" baseline="0" noProof="0" dirty="0">
                <a:ln>
                  <a:noFill/>
                </a:ln>
                <a:solidFill>
                  <a:prstClr val="black"/>
                </a:solidFill>
                <a:effectLst/>
                <a:uLnTx/>
                <a:uFillTx/>
                <a:ea typeface="+mn-ea"/>
                <a:cs typeface="+mn-cs"/>
              </a:rPr>
              <a:t>Must understand pro’s and con’s of each pathway and decide (or plan for both)</a:t>
            </a:r>
          </a:p>
          <a:p>
            <a:pPr marL="228600" marR="0" lvl="0" indent="-2286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ea typeface="+mn-ea"/>
                <a:cs typeface="+mn-cs"/>
              </a:rPr>
              <a:t>Timelines and funding requirements (and commercial assumptions) should be based on desired pathway</a:t>
            </a:r>
          </a:p>
        </p:txBody>
      </p:sp>
    </p:spTree>
    <p:extLst>
      <p:ext uri="{BB962C8B-B14F-4D97-AF65-F5344CB8AC3E}">
        <p14:creationId xmlns:p14="http://schemas.microsoft.com/office/powerpoint/2010/main" val="2300722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409096-49FC-2A91-6C40-4D24B903F47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6100AD-120D-3EA4-0D99-DA9FAB2824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8767867B-6D88-729D-427B-52EBAFE7C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8FCEA8AB-CD23-249E-DE12-46E24C6604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5916AD63-3756-7754-4D86-EF898B3077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83D7A262-E403-1D9F-F1A0-0D54C5CB10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3D8F1F9-B51A-95A0-0939-55BA5A91D3BD}"/>
              </a:ext>
            </a:extLst>
          </p:cNvPr>
          <p:cNvSpPr>
            <a:spLocks noGrp="1"/>
          </p:cNvSpPr>
          <p:nvPr>
            <p:ph type="title"/>
          </p:nvPr>
        </p:nvSpPr>
        <p:spPr>
          <a:xfrm>
            <a:off x="708550" y="221025"/>
            <a:ext cx="9895951" cy="1033669"/>
          </a:xfrm>
        </p:spPr>
        <p:txBody>
          <a:bodyPr>
            <a:normAutofit/>
          </a:bodyPr>
          <a:lstStyle/>
          <a:p>
            <a:r>
              <a:rPr lang="en-US" sz="3200" dirty="0">
                <a:solidFill>
                  <a:srgbClr val="FFFFFF"/>
                </a:solidFill>
              </a:rPr>
              <a:t>Pulling it all together - Generating a Revenue Forecast</a:t>
            </a:r>
          </a:p>
        </p:txBody>
      </p:sp>
      <p:sp>
        <p:nvSpPr>
          <p:cNvPr id="4" name="Footer Placeholder 3">
            <a:extLst>
              <a:ext uri="{FF2B5EF4-FFF2-40B4-BE49-F238E27FC236}">
                <a16:creationId xmlns:a16="http://schemas.microsoft.com/office/drawing/2014/main" id="{40143473-97D3-A55C-91F8-43131BB5489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4FABF9A8-0238-D264-4E33-B53870E7B4D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A6B010AC-AE89-C7A0-1D23-9648BAE37241}"/>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C04CE125-6914-F9F1-ADC1-99CBA6E05C77}"/>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00413024-C873-23C0-220D-FD688AB1A5AC}"/>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6" name="Text Placeholder 2">
            <a:extLst>
              <a:ext uri="{FF2B5EF4-FFF2-40B4-BE49-F238E27FC236}">
                <a16:creationId xmlns:a16="http://schemas.microsoft.com/office/drawing/2014/main" id="{AC76A5FA-A2C7-3C00-A344-8C4B156235DE}"/>
              </a:ext>
            </a:extLst>
          </p:cNvPr>
          <p:cNvSpPr txBox="1">
            <a:spLocks/>
          </p:cNvSpPr>
          <p:nvPr/>
        </p:nvSpPr>
        <p:spPr>
          <a:xfrm>
            <a:off x="483050" y="1694329"/>
            <a:ext cx="11125899" cy="1754946"/>
          </a:xfrm>
          <a:prstGeom prst="rect">
            <a:avLst/>
          </a:prstGeom>
          <a:solidFill>
            <a:schemeClr val="bg1">
              <a:lumMod val="95000"/>
            </a:schemeClr>
          </a:solidFill>
          <a:ln w="28575">
            <a:solidFill>
              <a:schemeClr val="tx2"/>
            </a:solidFill>
            <a:prstDash val="sysDot"/>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171450" indent="-171450">
              <a:spcBef>
                <a:spcPts val="300"/>
              </a:spcBef>
              <a:spcAft>
                <a:spcPts val="300"/>
              </a:spcAft>
              <a:buClr>
                <a:schemeClr val="tx1"/>
              </a:buClr>
              <a:buFont typeface="Wingdings" panose="05000000000000000000" pitchFamily="2" charset="2"/>
              <a:buChar char="ü"/>
            </a:pPr>
            <a:r>
              <a:rPr lang="en-US" sz="1200" dirty="0">
                <a:solidFill>
                  <a:schemeClr val="accent1">
                    <a:lumMod val="75000"/>
                  </a:schemeClr>
                </a:solidFill>
                <a:latin typeface="+mn-lt"/>
              </a:rPr>
              <a:t>Once have assumptions for the key forecast filters can generate an initial revenue forecast</a:t>
            </a:r>
          </a:p>
          <a:p>
            <a:pPr marL="171450" marR="0" lvl="0" indent="-171450" algn="l" defTabSz="914400" rtl="0" eaLnBrk="1" fontAlgn="auto" latinLnBrk="0" hangingPunct="1">
              <a:lnSpc>
                <a:spcPct val="100000"/>
              </a:lnSpc>
              <a:spcBef>
                <a:spcPts val="300"/>
              </a:spcBef>
              <a:spcAft>
                <a:spcPts val="300"/>
              </a:spcAft>
              <a:buClr>
                <a:schemeClr val="tx1"/>
              </a:buClr>
              <a:buSzPct val="100000"/>
              <a:buFont typeface="Wingdings" panose="05000000000000000000" pitchFamily="2" charset="2"/>
              <a:buChar char="ü"/>
              <a:tabLst/>
              <a:defRPr/>
            </a:pPr>
            <a:r>
              <a:rPr kumimoji="0" lang="en-US" sz="1200" b="0" i="0" u="none" strike="noStrike" kern="0" cap="none" spc="0" normalizeH="0" baseline="0" noProof="0" dirty="0">
                <a:ln>
                  <a:noFill/>
                </a:ln>
                <a:solidFill>
                  <a:schemeClr val="accent1">
                    <a:lumMod val="75000"/>
                  </a:schemeClr>
                </a:solidFill>
                <a:effectLst/>
                <a:uLnTx/>
                <a:uFillTx/>
                <a:latin typeface="+mn-lt"/>
                <a:cs typeface="Arial" panose="020B0604020202020204" pitchFamily="34" charset="0"/>
                <a:sym typeface="Arial"/>
              </a:rPr>
              <a:t>For initial forecast, recommend assuming peak year sales for all filter assumptions</a:t>
            </a:r>
          </a:p>
          <a:p>
            <a:pPr marL="171450" marR="0" lvl="0" indent="-171450" algn="l" defTabSz="914400" rtl="0" eaLnBrk="1" fontAlgn="auto" latinLnBrk="0" hangingPunct="1">
              <a:lnSpc>
                <a:spcPct val="100000"/>
              </a:lnSpc>
              <a:spcBef>
                <a:spcPts val="300"/>
              </a:spcBef>
              <a:spcAft>
                <a:spcPts val="300"/>
              </a:spcAft>
              <a:buClr>
                <a:schemeClr val="tx1"/>
              </a:buClr>
              <a:buSzPct val="100000"/>
              <a:buFont typeface="Wingdings" panose="05000000000000000000" pitchFamily="2" charset="2"/>
              <a:buChar char="ü"/>
              <a:tabLst/>
              <a:defRPr/>
            </a:pPr>
            <a:r>
              <a:rPr lang="en-US" sz="1200" kern="0" dirty="0">
                <a:solidFill>
                  <a:schemeClr val="accent1">
                    <a:lumMod val="75000"/>
                  </a:schemeClr>
                </a:solidFill>
                <a:latin typeface="+mn-lt"/>
              </a:rPr>
              <a:t>But must project time to peak and build over time</a:t>
            </a:r>
          </a:p>
          <a:p>
            <a:pPr marL="171450" marR="0" lvl="0" indent="-171450" algn="l" defTabSz="914400" rtl="0" eaLnBrk="1" fontAlgn="auto" latinLnBrk="0" hangingPunct="1">
              <a:lnSpc>
                <a:spcPct val="100000"/>
              </a:lnSpc>
              <a:spcBef>
                <a:spcPts val="300"/>
              </a:spcBef>
              <a:spcAft>
                <a:spcPts val="300"/>
              </a:spcAft>
              <a:buClr>
                <a:schemeClr val="tx1"/>
              </a:buClr>
              <a:buSzPct val="100000"/>
              <a:buFont typeface="Wingdings" panose="05000000000000000000" pitchFamily="2" charset="2"/>
              <a:buChar char="ü"/>
              <a:tabLst/>
              <a:defRPr/>
            </a:pPr>
            <a:r>
              <a:rPr kumimoji="0" lang="en-US" sz="1200" b="0" i="0" u="none" strike="noStrike" kern="0" cap="none" spc="0" normalizeH="0" baseline="0" noProof="0" dirty="0">
                <a:ln>
                  <a:noFill/>
                </a:ln>
                <a:solidFill>
                  <a:schemeClr val="accent1">
                    <a:lumMod val="75000"/>
                  </a:schemeClr>
                </a:solidFill>
                <a:effectLst/>
                <a:uLnTx/>
                <a:uFillTx/>
                <a:latin typeface="+mn-lt"/>
                <a:cs typeface="Arial" panose="020B0604020202020204" pitchFamily="34" charset="0"/>
                <a:sym typeface="Arial"/>
              </a:rPr>
              <a:t>New Rx therapies on average take 7 – 10 years to hit peak sales; Dx typically longer but generally do not suffer rapid LOE decline</a:t>
            </a:r>
          </a:p>
          <a:p>
            <a:pPr marL="171450" marR="0" lvl="0" indent="-171450" algn="l" defTabSz="914400" rtl="0" eaLnBrk="1" fontAlgn="auto" latinLnBrk="0" hangingPunct="1">
              <a:lnSpc>
                <a:spcPct val="100000"/>
              </a:lnSpc>
              <a:spcBef>
                <a:spcPts val="300"/>
              </a:spcBef>
              <a:spcAft>
                <a:spcPts val="300"/>
              </a:spcAft>
              <a:buClr>
                <a:schemeClr val="tx1"/>
              </a:buClr>
              <a:buSzPct val="100000"/>
              <a:buFont typeface="Wingdings" panose="05000000000000000000" pitchFamily="2" charset="2"/>
              <a:buChar char="ü"/>
              <a:tabLst/>
              <a:defRPr/>
            </a:pPr>
            <a:r>
              <a:rPr kumimoji="0" lang="en-US" sz="1200" b="0" i="0" u="none" strike="noStrike" kern="0" cap="none" spc="0" normalizeH="0" baseline="0" noProof="0" dirty="0">
                <a:ln>
                  <a:noFill/>
                </a:ln>
                <a:solidFill>
                  <a:schemeClr val="accent1">
                    <a:lumMod val="75000"/>
                  </a:schemeClr>
                </a:solidFill>
                <a:effectLst/>
                <a:uLnTx/>
                <a:uFillTx/>
                <a:latin typeface="+mn-lt"/>
                <a:cs typeface="Arial" panose="020B0604020202020204" pitchFamily="34" charset="0"/>
                <a:sym typeface="Arial"/>
              </a:rPr>
              <a:t>Generally, assume 3 growth phases: 1) initial slow ramp early years; 2)  faster build mid years ; 3) slower build outer years (Unless have competitive info, assumptions about new data, or other factors that will impact growth) </a:t>
            </a:r>
          </a:p>
          <a:p>
            <a:pPr marL="171450" marR="0" lvl="0" indent="-171450" algn="l" defTabSz="914400" rtl="0" eaLnBrk="1" fontAlgn="auto" latinLnBrk="0" hangingPunct="1">
              <a:lnSpc>
                <a:spcPct val="100000"/>
              </a:lnSpc>
              <a:spcBef>
                <a:spcPts val="300"/>
              </a:spcBef>
              <a:spcAft>
                <a:spcPts val="300"/>
              </a:spcAft>
              <a:buClr>
                <a:schemeClr val="tx1"/>
              </a:buClr>
              <a:buSzPct val="100000"/>
              <a:buFont typeface="Wingdings" panose="05000000000000000000" pitchFamily="2" charset="2"/>
              <a:buChar char="ü"/>
              <a:tabLst/>
              <a:defRPr/>
            </a:pPr>
            <a:r>
              <a:rPr kumimoji="0" lang="en-US" sz="1200" b="0" i="0" u="none" strike="noStrike" kern="0" cap="none" spc="0" normalizeH="0" baseline="0" noProof="0" dirty="0">
                <a:ln>
                  <a:noFill/>
                </a:ln>
                <a:solidFill>
                  <a:schemeClr val="accent1">
                    <a:lumMod val="75000"/>
                  </a:schemeClr>
                </a:solidFill>
                <a:effectLst/>
                <a:uLnTx/>
                <a:uFillTx/>
                <a:latin typeface="+mn-lt"/>
                <a:cs typeface="Arial" panose="020B0604020202020204" pitchFamily="34" charset="0"/>
                <a:sym typeface="Arial"/>
              </a:rPr>
              <a:t> Although not necessary for pitch decks, should have a sense of commercialization costs and potential challenges</a:t>
            </a:r>
            <a:endParaRPr kumimoji="0" lang="en-US" sz="1200" b="0" i="0" u="none" strike="noStrike" kern="0" cap="none" spc="0" normalizeH="0" baseline="0" noProof="0" dirty="0">
              <a:ln>
                <a:noFill/>
              </a:ln>
              <a:solidFill>
                <a:schemeClr val="accent1">
                  <a:lumMod val="75000"/>
                </a:schemeClr>
              </a:solidFill>
              <a:effectLst/>
              <a:uLnTx/>
              <a:uFillTx/>
              <a:latin typeface="Arial" panose="020B0604020202020204" pitchFamily="34" charset="0"/>
              <a:cs typeface="Arial" panose="020B0604020202020204" pitchFamily="34" charset="0"/>
              <a:sym typeface="Arial"/>
            </a:endParaRP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Arial"/>
            </a:endParaRP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Arial"/>
            </a:endParaRP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sym typeface="Arial"/>
            </a:endParaRP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a:cs typeface="Arial" panose="020B0604020202020204" pitchFamily="34" charset="0"/>
              <a:sym typeface="Arial"/>
            </a:endParaRP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a:cs typeface="Arial" panose="020B0604020202020204" pitchFamily="34" charset="0"/>
              <a:sym typeface="Arial"/>
            </a:endParaRPr>
          </a:p>
          <a:p>
            <a:pPr marL="285750" marR="0" lvl="0" indent="-285750" algn="l" defTabSz="914400" rtl="0" eaLnBrk="1" fontAlgn="auto" latinLnBrk="0" hangingPunct="1">
              <a:lnSpc>
                <a:spcPct val="100000"/>
              </a:lnSpc>
              <a:spcBef>
                <a:spcPts val="600"/>
              </a:spcBef>
              <a:spcAft>
                <a:spcPts val="600"/>
              </a:spcAft>
              <a:buClr>
                <a:srgbClr val="D17755"/>
              </a:buClr>
              <a:buSzPct val="100000"/>
              <a:buFont typeface="Arial" panose="020B0604020202020204" pitchFamily="34" charset="0"/>
              <a:buChar char="•"/>
              <a:tabLst/>
              <a:defRPr/>
            </a:pPr>
            <a:endPar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a:p>
            <a:pPr marL="127000" marR="0" lvl="0" indent="0" algn="l" defTabSz="914400" rtl="0" eaLnBrk="1" fontAlgn="auto" latinLnBrk="0" hangingPunct="1">
              <a:lnSpc>
                <a:spcPct val="100000"/>
              </a:lnSpc>
              <a:spcBef>
                <a:spcPts val="0"/>
              </a:spcBef>
              <a:spcAft>
                <a:spcPts val="0"/>
              </a:spcAft>
              <a:buClr>
                <a:srgbClr val="D17755"/>
              </a:buClr>
              <a:buSzPct val="100000"/>
              <a:buFont typeface="Arial" panose="020B0604020202020204" pitchFamily="34" charset="0"/>
              <a:buNone/>
              <a:tabLst/>
              <a:defRPr/>
            </a:pPr>
            <a:endParaRPr kumimoji="0" lang="en-US" sz="16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graphicFrame>
        <p:nvGraphicFramePr>
          <p:cNvPr id="13" name="Chart 12">
            <a:extLst>
              <a:ext uri="{FF2B5EF4-FFF2-40B4-BE49-F238E27FC236}">
                <a16:creationId xmlns:a16="http://schemas.microsoft.com/office/drawing/2014/main" id="{0370441C-303B-358F-48E7-68D75C47563F}"/>
              </a:ext>
            </a:extLst>
          </p:cNvPr>
          <p:cNvGraphicFramePr/>
          <p:nvPr>
            <p:extLst>
              <p:ext uri="{D42A27DB-BD31-4B8C-83A1-F6EECF244321}">
                <p14:modId xmlns:p14="http://schemas.microsoft.com/office/powerpoint/2010/main" val="4247086717"/>
              </p:ext>
            </p:extLst>
          </p:nvPr>
        </p:nvGraphicFramePr>
        <p:xfrm>
          <a:off x="483050" y="3510263"/>
          <a:ext cx="10954512" cy="2544264"/>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
            <a:extLst>
              <a:ext uri="{FF2B5EF4-FFF2-40B4-BE49-F238E27FC236}">
                <a16:creationId xmlns:a16="http://schemas.microsoft.com/office/drawing/2014/main" id="{E4E5C00D-BE7C-B9DE-9C7B-A17D3FEE565E}"/>
              </a:ext>
            </a:extLst>
          </p:cNvPr>
          <p:cNvSpPr txBox="1"/>
          <p:nvPr/>
        </p:nvSpPr>
        <p:spPr>
          <a:xfrm>
            <a:off x="2246795" y="4768365"/>
            <a:ext cx="1152144" cy="29150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Period of fastest growth</a:t>
            </a:r>
          </a:p>
        </p:txBody>
      </p:sp>
      <p:sp>
        <p:nvSpPr>
          <p:cNvPr id="17" name="TextBox 1">
            <a:extLst>
              <a:ext uri="{FF2B5EF4-FFF2-40B4-BE49-F238E27FC236}">
                <a16:creationId xmlns:a16="http://schemas.microsoft.com/office/drawing/2014/main" id="{F99CCF10-0C24-A1BC-6EC5-F94EB5892EFB}"/>
              </a:ext>
            </a:extLst>
          </p:cNvPr>
          <p:cNvSpPr txBox="1"/>
          <p:nvPr/>
        </p:nvSpPr>
        <p:spPr>
          <a:xfrm>
            <a:off x="3803708" y="4103941"/>
            <a:ext cx="1152144" cy="29150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1" i="0" u="none" strike="noStrike" kern="1200" cap="none" spc="0" normalizeH="0" baseline="0" noProof="0" dirty="0">
                <a:ln>
                  <a:noFill/>
                </a:ln>
                <a:solidFill>
                  <a:schemeClr val="accent1">
                    <a:lumMod val="75000"/>
                  </a:schemeClr>
                </a:solidFill>
                <a:effectLst/>
                <a:uLnTx/>
                <a:uFillTx/>
                <a:latin typeface="Arial" panose="020B0604020202020204"/>
                <a:ea typeface="+mn-ea"/>
                <a:cs typeface="+mn-cs"/>
                <a:sym typeface="Arial"/>
              </a:rPr>
              <a:t>Year on Year growth slows</a:t>
            </a:r>
          </a:p>
        </p:txBody>
      </p:sp>
      <p:sp>
        <p:nvSpPr>
          <p:cNvPr id="18" name="Rectangle: Rounded Corners 17">
            <a:extLst>
              <a:ext uri="{FF2B5EF4-FFF2-40B4-BE49-F238E27FC236}">
                <a16:creationId xmlns:a16="http://schemas.microsoft.com/office/drawing/2014/main" id="{2678BC3D-4EDF-3F6D-10C3-BD9E044BD13C}"/>
              </a:ext>
            </a:extLst>
          </p:cNvPr>
          <p:cNvSpPr/>
          <p:nvPr/>
        </p:nvSpPr>
        <p:spPr>
          <a:xfrm>
            <a:off x="279114" y="6137519"/>
            <a:ext cx="11709597" cy="49311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Once have year over year revenue forecast and initial projected end-to end budget, can model financial returns (</a:t>
            </a:r>
            <a:r>
              <a:rPr lang="en-US" sz="1600" dirty="0" err="1"/>
              <a:t>eg</a:t>
            </a:r>
            <a:r>
              <a:rPr lang="en-US" sz="1600" dirty="0"/>
              <a:t> ROI, NPV, </a:t>
            </a:r>
            <a:r>
              <a:rPr lang="en-US" sz="1600" dirty="0" err="1"/>
              <a:t>etc</a:t>
            </a:r>
            <a:r>
              <a:rPr lang="en-US" sz="1600" dirty="0"/>
              <a:t>)</a:t>
            </a:r>
          </a:p>
        </p:txBody>
      </p:sp>
    </p:spTree>
    <p:extLst>
      <p:ext uri="{BB962C8B-B14F-4D97-AF65-F5344CB8AC3E}">
        <p14:creationId xmlns:p14="http://schemas.microsoft.com/office/powerpoint/2010/main" val="738934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0ECDA4-EDFB-92D9-F941-1C2C620F62A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35B1B1-659A-DB54-9E46-1BF4C9A65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A5AD5928-4E7E-B518-03F2-64B5D979AF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12E9B726-5814-2F6E-4C39-E45AB42850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580810B6-5709-8667-3B87-6866A856B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683F0DE-9AF2-78CB-9EBA-06BABEB70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ACD4118-67F8-82AE-4984-73FF289DCB02}"/>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From Concept to Company </a:t>
            </a:r>
          </a:p>
        </p:txBody>
      </p:sp>
      <p:sp>
        <p:nvSpPr>
          <p:cNvPr id="4" name="Footer Placeholder 3">
            <a:extLst>
              <a:ext uri="{FF2B5EF4-FFF2-40B4-BE49-F238E27FC236}">
                <a16:creationId xmlns:a16="http://schemas.microsoft.com/office/drawing/2014/main" id="{C1490F96-FAD6-2F45-FD24-EC7A9442F11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0D168071-28E4-5C16-B2AF-2197CF8FD96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850993EF-CA27-706C-CCB8-E78FD1AC0D37}"/>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5552AE8F-4E0A-E592-B171-8B450302F070}"/>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5376AAA6-852E-6662-B8A7-15E22A11DBDB}"/>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25A1BFBC-0F27-0B80-1FD2-1ED35CAD0EE1}"/>
              </a:ext>
            </a:extLst>
          </p:cNvPr>
          <p:cNvSpPr/>
          <p:nvPr/>
        </p:nvSpPr>
        <p:spPr>
          <a:xfrm>
            <a:off x="3095538" y="3229762"/>
            <a:ext cx="594779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Pitch Deck, Funding and Team</a:t>
            </a:r>
          </a:p>
        </p:txBody>
      </p:sp>
    </p:spTree>
    <p:extLst>
      <p:ext uri="{BB962C8B-B14F-4D97-AF65-F5344CB8AC3E}">
        <p14:creationId xmlns:p14="http://schemas.microsoft.com/office/powerpoint/2010/main" val="432799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ED4642-3565-421A-767D-B5CE9BFEA76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44B9D60-AE60-0296-9D62-CD8BC2A8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4F315C18-869D-F0F1-09AE-C0C67C59C6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90D60A7C-AAC6-C899-B0AB-541A4BDDBD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5E56CA4F-55D1-00CB-4D0D-D2DC961DE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D111C8C4-22E6-8DB8-53CB-E19B3091C9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D8EF278-A22E-90A3-121C-A1B3E2F66400}"/>
              </a:ext>
            </a:extLst>
          </p:cNvPr>
          <p:cNvSpPr>
            <a:spLocks noGrp="1"/>
          </p:cNvSpPr>
          <p:nvPr>
            <p:ph type="title"/>
          </p:nvPr>
        </p:nvSpPr>
        <p:spPr>
          <a:xfrm>
            <a:off x="718444" y="364243"/>
            <a:ext cx="9895951" cy="1033669"/>
          </a:xfrm>
        </p:spPr>
        <p:txBody>
          <a:bodyPr>
            <a:normAutofit/>
          </a:bodyPr>
          <a:lstStyle/>
          <a:p>
            <a:r>
              <a:rPr lang="en-US" sz="3200" dirty="0">
                <a:solidFill>
                  <a:srgbClr val="FFFFFF"/>
                </a:solidFill>
              </a:rPr>
              <a:t>Creating a Pitch Deck – Some Key Points</a:t>
            </a:r>
          </a:p>
        </p:txBody>
      </p:sp>
      <p:sp>
        <p:nvSpPr>
          <p:cNvPr id="4" name="Footer Placeholder 3">
            <a:extLst>
              <a:ext uri="{FF2B5EF4-FFF2-40B4-BE49-F238E27FC236}">
                <a16:creationId xmlns:a16="http://schemas.microsoft.com/office/drawing/2014/main" id="{67012358-3FDD-D686-83FD-32130C92D8F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DB3BEF9F-A345-F7BD-F160-106CF7741AB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06D8E75F-0D3F-DA6B-439A-30DAD78F2293}"/>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0651E86C-01A8-F193-A7F3-7E1F66C51FE4}"/>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3A6BBE90-1779-E5A3-AE22-AD95EFAC8397}"/>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Text Placeholder 2">
            <a:extLst>
              <a:ext uri="{FF2B5EF4-FFF2-40B4-BE49-F238E27FC236}">
                <a16:creationId xmlns:a16="http://schemas.microsoft.com/office/drawing/2014/main" id="{3730B1B6-F98B-8A6C-A1A2-92A7A840BB31}"/>
              </a:ext>
            </a:extLst>
          </p:cNvPr>
          <p:cNvSpPr txBox="1">
            <a:spLocks/>
          </p:cNvSpPr>
          <p:nvPr/>
        </p:nvSpPr>
        <p:spPr>
          <a:xfrm>
            <a:off x="4983830" y="1948990"/>
            <a:ext cx="6906231" cy="4407360"/>
          </a:xfrm>
          <a:prstGeom prst="rect">
            <a:avLst/>
          </a:prstGeom>
          <a:solidFill>
            <a:schemeClr val="bg1">
              <a:lumMod val="95000"/>
            </a:schemeClr>
          </a:solidFill>
          <a:ln w="28575">
            <a:solidFill>
              <a:schemeClr val="tx2">
                <a:lumMod val="90000"/>
                <a:lumOff val="10000"/>
              </a:schemeClr>
            </a:solidFill>
            <a:prstDash val="solid"/>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285750" indent="-285750">
              <a:spcBef>
                <a:spcPts val="300"/>
              </a:spcBef>
              <a:spcAft>
                <a:spcPts val="300"/>
              </a:spcAft>
              <a:buClr>
                <a:schemeClr val="tx1"/>
              </a:buClr>
              <a:buFont typeface="Arial" panose="020B0604020202020204" pitchFamily="34" charset="0"/>
              <a:buChar char="•"/>
            </a:pPr>
            <a:endParaRPr lang="en-US" sz="200" dirty="0">
              <a:solidFill>
                <a:schemeClr val="tx1"/>
              </a:solidFill>
              <a:latin typeface="+mn-lt"/>
            </a:endParaRP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Keep it simple – clear, concise and compelling</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More visuals and less words, consistent and visually appealing</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Have slide titles or call outs on each slide that capture the key takeaway</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Communicate why this, why now and why you</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Use data to back your points – clinical and commercial</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Be aspirational but realistic</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Communicate a clear, milestone based ask</a:t>
            </a:r>
          </a:p>
          <a:p>
            <a:pPr marL="344488" indent="-344488">
              <a:spcBef>
                <a:spcPts val="600"/>
              </a:spcBef>
              <a:spcAft>
                <a:spcPts val="600"/>
              </a:spcAft>
              <a:buClr>
                <a:schemeClr val="tx1"/>
              </a:buClr>
              <a:buFont typeface="Wingdings" panose="05000000000000000000" pitchFamily="2" charset="2"/>
              <a:buChar char="ü"/>
            </a:pPr>
            <a:r>
              <a:rPr lang="en-US" sz="2000" dirty="0">
                <a:solidFill>
                  <a:schemeClr val="tx1"/>
                </a:solidFill>
                <a:latin typeface="+mn-lt"/>
              </a:rPr>
              <a:t>Be able to present it in 3 mins without slides if needed</a:t>
            </a:r>
          </a:p>
        </p:txBody>
      </p:sp>
      <p:pic>
        <p:nvPicPr>
          <p:cNvPr id="18" name="Picture 17">
            <a:extLst>
              <a:ext uri="{FF2B5EF4-FFF2-40B4-BE49-F238E27FC236}">
                <a16:creationId xmlns:a16="http://schemas.microsoft.com/office/drawing/2014/main" id="{A8489632-44F5-9850-F51D-54754A848533}"/>
              </a:ext>
            </a:extLst>
          </p:cNvPr>
          <p:cNvPicPr>
            <a:picLocks noChangeAspect="1"/>
          </p:cNvPicPr>
          <p:nvPr/>
        </p:nvPicPr>
        <p:blipFill>
          <a:blip r:embed="rId3"/>
          <a:stretch>
            <a:fillRect/>
          </a:stretch>
        </p:blipFill>
        <p:spPr>
          <a:xfrm>
            <a:off x="394635" y="1859710"/>
            <a:ext cx="4240280" cy="4462430"/>
          </a:xfrm>
          <a:prstGeom prst="rect">
            <a:avLst/>
          </a:prstGeom>
        </p:spPr>
      </p:pic>
    </p:spTree>
    <p:extLst>
      <p:ext uri="{BB962C8B-B14F-4D97-AF65-F5344CB8AC3E}">
        <p14:creationId xmlns:p14="http://schemas.microsoft.com/office/powerpoint/2010/main" val="661120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B9CA12-5BE0-3ED5-9AFB-1D06BA801F8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DB35E2-5402-C917-23A9-19CFF6E11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5BEF47EF-1392-4ED1-5FAF-66851D21D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372E2AE-027D-A5CE-627F-ADBD5EFBA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8AD985E7-0CFC-7E07-2170-36329BFA5D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F6B27E24-F617-1B1D-EB34-DF5C2F3E8D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2F2B5AA-B7E2-BB67-C5C0-F1A162379B4C}"/>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Creating a Pitch Deck – Core Elements</a:t>
            </a:r>
          </a:p>
        </p:txBody>
      </p:sp>
      <p:sp>
        <p:nvSpPr>
          <p:cNvPr id="4" name="Footer Placeholder 3">
            <a:extLst>
              <a:ext uri="{FF2B5EF4-FFF2-40B4-BE49-F238E27FC236}">
                <a16:creationId xmlns:a16="http://schemas.microsoft.com/office/drawing/2014/main" id="{462D14A6-3F15-CA86-34B0-B2E17193F9B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E69EB33-C0B8-B133-C9E9-585FD770C7E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C71D6A3F-CF6F-5706-4EF2-4FA7C10571EB}"/>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72654B2E-7A39-64E9-84E9-BB26BD25E78F}"/>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A2863E6E-BFFC-F38B-394E-186AF6415288}"/>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Text Placeholder 2">
            <a:extLst>
              <a:ext uri="{FF2B5EF4-FFF2-40B4-BE49-F238E27FC236}">
                <a16:creationId xmlns:a16="http://schemas.microsoft.com/office/drawing/2014/main" id="{D15C7060-F725-101B-F6EC-37A413346B6D}"/>
              </a:ext>
            </a:extLst>
          </p:cNvPr>
          <p:cNvSpPr txBox="1">
            <a:spLocks/>
          </p:cNvSpPr>
          <p:nvPr/>
        </p:nvSpPr>
        <p:spPr>
          <a:xfrm>
            <a:off x="275503" y="1934156"/>
            <a:ext cx="5626372" cy="4397972"/>
          </a:xfrm>
          <a:prstGeom prst="rect">
            <a:avLst/>
          </a:prstGeom>
          <a:solidFill>
            <a:schemeClr val="bg1">
              <a:lumMod val="95000"/>
            </a:schemeClr>
          </a:solidFill>
          <a:ln w="28575">
            <a:solidFill>
              <a:schemeClr val="tx2"/>
            </a:solidFill>
            <a:prstDash val="sysDot"/>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285750" marR="0" lvl="0" indent="-285750" algn="l" defTabSz="914400" rtl="0" eaLnBrk="1" fontAlgn="auto" latinLnBrk="0" hangingPunct="1">
              <a:lnSpc>
                <a:spcPct val="100000"/>
              </a:lnSpc>
              <a:spcBef>
                <a:spcPts val="300"/>
              </a:spcBef>
              <a:spcAft>
                <a:spcPts val="300"/>
              </a:spcAft>
              <a:buClr>
                <a:prstClr val="black"/>
              </a:buClr>
              <a:buSzPct val="100000"/>
              <a:buFont typeface="Arial" panose="020B0604020202020204" pitchFamily="34" charset="0"/>
              <a:buChar char="•"/>
              <a:tabLst/>
              <a:defRPr/>
            </a:pPr>
            <a:endParaRPr kumimoji="0" lang="en-US" sz="200" b="0" i="0" u="none" strike="noStrike" kern="1200" cap="none" spc="0" normalizeH="0" baseline="0" noProof="0" dirty="0">
              <a:ln>
                <a:noFill/>
              </a:ln>
              <a:solidFill>
                <a:prstClr val="black"/>
              </a:solidFill>
              <a:effectLst/>
              <a:uLnTx/>
              <a:uFillTx/>
              <a:latin typeface="Aptos" panose="02110004020202020204"/>
              <a:cs typeface="Arial" panose="020B0604020202020204" pitchFamily="34" charset="0"/>
              <a:sym typeface="Arial"/>
            </a:endParaRPr>
          </a:p>
          <a:p>
            <a:pPr marL="344488" marR="0" lvl="0" indent="-344488" algn="l" defTabSz="914400" rtl="0" eaLnBrk="1" fontAlgn="auto" latinLnBrk="0" hangingPunct="1">
              <a:lnSpc>
                <a:spcPct val="100000"/>
              </a:lnSpc>
              <a:spcBef>
                <a:spcPts val="600"/>
              </a:spcBef>
              <a:spcAft>
                <a:spcPts val="600"/>
              </a:spcAft>
              <a:buClr>
                <a:prstClr val="black"/>
              </a:buClr>
              <a:buSzPct val="100000"/>
              <a:buFont typeface="Wingdings" panose="05000000000000000000" pitchFamily="2" charset="2"/>
              <a:buChar char="ü"/>
              <a:tabLst/>
              <a:defRPr/>
            </a:pPr>
            <a:r>
              <a:rPr kumimoji="0" lang="en-US" b="0" i="0" u="none" strike="noStrike" kern="1200" cap="none" spc="0" normalizeH="0" baseline="0" noProof="0" dirty="0">
                <a:ln>
                  <a:noFill/>
                </a:ln>
                <a:solidFill>
                  <a:prstClr val="black"/>
                </a:solidFill>
                <a:effectLst/>
                <a:uLnTx/>
                <a:uFillTx/>
                <a:latin typeface="Aptos" panose="02110004020202020204"/>
                <a:cs typeface="Arial" panose="020B0604020202020204" pitchFamily="34" charset="0"/>
                <a:sym typeface="Arial"/>
              </a:rPr>
              <a:t>Intro that includes a compelling hook and / or vision</a:t>
            </a:r>
          </a:p>
          <a:p>
            <a:pPr marL="344488" marR="0" lvl="0" indent="-344488" algn="l" defTabSz="914400" rtl="0" eaLnBrk="1" fontAlgn="auto" latinLnBrk="0" hangingPunct="1">
              <a:lnSpc>
                <a:spcPct val="100000"/>
              </a:lnSpc>
              <a:spcBef>
                <a:spcPts val="600"/>
              </a:spcBef>
              <a:spcAft>
                <a:spcPts val="600"/>
              </a:spcAft>
              <a:buClr>
                <a:prstClr val="black"/>
              </a:buClr>
              <a:buSzPct val="100000"/>
              <a:buFont typeface="Wingdings" panose="05000000000000000000" pitchFamily="2" charset="2"/>
              <a:buChar char="ü"/>
              <a:tabLst/>
              <a:defRPr/>
            </a:pPr>
            <a:r>
              <a:rPr lang="en-US" dirty="0">
                <a:solidFill>
                  <a:prstClr val="black"/>
                </a:solidFill>
                <a:latin typeface="Aptos" panose="02110004020202020204"/>
              </a:rPr>
              <a:t>Present the problem (unmet needs) – present it in human terms and illustrate the suffering, cost, </a:t>
            </a:r>
            <a:r>
              <a:rPr lang="en-US" dirty="0" err="1">
                <a:solidFill>
                  <a:prstClr val="black"/>
                </a:solidFill>
                <a:latin typeface="Aptos" panose="02110004020202020204"/>
              </a:rPr>
              <a:t>etc</a:t>
            </a:r>
            <a:r>
              <a:rPr lang="en-US" dirty="0">
                <a:solidFill>
                  <a:prstClr val="black"/>
                </a:solidFill>
                <a:latin typeface="Aptos" panose="02110004020202020204"/>
              </a:rPr>
              <a:t>; convey how important it is and to whom and how you know this, make it personal if it is</a:t>
            </a:r>
          </a:p>
          <a:p>
            <a:pPr marL="344488" marR="0" lvl="0" indent="-344488" algn="l" defTabSz="914400" rtl="0" eaLnBrk="1" fontAlgn="auto" latinLnBrk="0" hangingPunct="1">
              <a:lnSpc>
                <a:spcPct val="100000"/>
              </a:lnSpc>
              <a:spcBef>
                <a:spcPts val="600"/>
              </a:spcBef>
              <a:spcAft>
                <a:spcPts val="600"/>
              </a:spcAft>
              <a:buClr>
                <a:prstClr val="black"/>
              </a:buClr>
              <a:buSzPct val="100000"/>
              <a:buFont typeface="Wingdings" panose="05000000000000000000" pitchFamily="2" charset="2"/>
              <a:buChar char="ü"/>
              <a:tabLst/>
              <a:defRPr/>
            </a:pPr>
            <a:r>
              <a:rPr kumimoji="0" lang="en-US" b="0" i="0" u="none" strike="noStrike" kern="0" cap="none" spc="0" normalizeH="0" baseline="0" noProof="0" dirty="0">
                <a:ln>
                  <a:noFill/>
                </a:ln>
                <a:solidFill>
                  <a:prstClr val="black"/>
                </a:solidFill>
                <a:effectLst/>
                <a:uLnTx/>
                <a:uFillTx/>
                <a:latin typeface="Aptos" panose="02110004020202020204"/>
                <a:cs typeface="Arial" panose="020B0604020202020204" pitchFamily="34" charset="0"/>
                <a:sym typeface="Arial"/>
              </a:rPr>
              <a:t>Introduce your solution – what you are building, why </a:t>
            </a:r>
            <a:r>
              <a:rPr lang="en-US" kern="0" dirty="0">
                <a:solidFill>
                  <a:prstClr val="black"/>
                </a:solidFill>
                <a:latin typeface="Aptos" panose="02110004020202020204"/>
              </a:rPr>
              <a:t>it will solve the problem, why it is different then current or future competition (why now); what stage it is in, </a:t>
            </a:r>
            <a:r>
              <a:rPr lang="en-US" kern="0" dirty="0" err="1">
                <a:solidFill>
                  <a:prstClr val="black"/>
                </a:solidFill>
                <a:latin typeface="Aptos" panose="02110004020202020204"/>
              </a:rPr>
              <a:t>etc</a:t>
            </a:r>
            <a:endParaRPr lang="en-US" kern="0" dirty="0">
              <a:solidFill>
                <a:prstClr val="black"/>
              </a:solidFill>
              <a:latin typeface="Aptos" panose="02110004020202020204"/>
            </a:endParaRPr>
          </a:p>
          <a:p>
            <a:pPr marL="344488" marR="0" lvl="0" indent="-344488" algn="l" defTabSz="914400" rtl="0" eaLnBrk="1" fontAlgn="auto" latinLnBrk="0" hangingPunct="1">
              <a:lnSpc>
                <a:spcPct val="100000"/>
              </a:lnSpc>
              <a:spcBef>
                <a:spcPts val="600"/>
              </a:spcBef>
              <a:spcAft>
                <a:spcPts val="600"/>
              </a:spcAft>
              <a:buClr>
                <a:prstClr val="black"/>
              </a:buClr>
              <a:buSzPct val="100000"/>
              <a:buFont typeface="Wingdings" panose="05000000000000000000" pitchFamily="2" charset="2"/>
              <a:buChar char="ü"/>
              <a:tabLst/>
              <a:defRPr/>
            </a:pPr>
            <a:r>
              <a:rPr kumimoji="0" lang="en-US" b="0" i="0" u="none" strike="noStrike" kern="0" cap="none" spc="0" normalizeH="0" baseline="0" noProof="0" dirty="0">
                <a:ln>
                  <a:noFill/>
                </a:ln>
                <a:solidFill>
                  <a:prstClr val="black"/>
                </a:solidFill>
                <a:effectLst/>
                <a:uLnTx/>
                <a:uFillTx/>
                <a:latin typeface="Aptos" panose="02110004020202020204"/>
                <a:cs typeface="Arial" panose="020B0604020202020204" pitchFamily="34" charset="0"/>
                <a:sym typeface="Arial"/>
              </a:rPr>
              <a:t>Highlight the science – the MOA, biomarker, assay differentiation </a:t>
            </a:r>
            <a:r>
              <a:rPr kumimoji="0" lang="en-US" b="0" i="0" u="none" strike="noStrike" kern="0" cap="none" spc="0" normalizeH="0" baseline="0" noProof="0" dirty="0" err="1">
                <a:ln>
                  <a:noFill/>
                </a:ln>
                <a:solidFill>
                  <a:prstClr val="black"/>
                </a:solidFill>
                <a:effectLst/>
                <a:uLnTx/>
                <a:uFillTx/>
                <a:latin typeface="Aptos" panose="02110004020202020204"/>
                <a:cs typeface="Arial" panose="020B0604020202020204" pitchFamily="34" charset="0"/>
                <a:sym typeface="Arial"/>
              </a:rPr>
              <a:t>etc</a:t>
            </a:r>
            <a:r>
              <a:rPr lang="en-US" kern="0" dirty="0">
                <a:solidFill>
                  <a:prstClr val="black"/>
                </a:solidFill>
                <a:latin typeface="Aptos" panose="02110004020202020204"/>
              </a:rPr>
              <a:t> (show the novel science that is behind the product)</a:t>
            </a:r>
          </a:p>
          <a:p>
            <a:pPr marL="344488" marR="0" lvl="0" indent="-344488" algn="l" defTabSz="914400" rtl="0" eaLnBrk="1" fontAlgn="auto" latinLnBrk="0" hangingPunct="1">
              <a:lnSpc>
                <a:spcPct val="100000"/>
              </a:lnSpc>
              <a:spcBef>
                <a:spcPts val="600"/>
              </a:spcBef>
              <a:spcAft>
                <a:spcPts val="600"/>
              </a:spcAft>
              <a:buClr>
                <a:prstClr val="black"/>
              </a:buClr>
              <a:buSzPct val="100000"/>
              <a:buFont typeface="Wingdings" panose="05000000000000000000" pitchFamily="2" charset="2"/>
              <a:buChar char="ü"/>
              <a:tabLst/>
              <a:defRPr/>
            </a:pPr>
            <a:r>
              <a:rPr kumimoji="0" lang="en-US" b="0" i="0" u="none" strike="noStrike" kern="0" cap="none" spc="0" normalizeH="0" baseline="0" noProof="0" dirty="0">
                <a:ln>
                  <a:noFill/>
                </a:ln>
                <a:solidFill>
                  <a:prstClr val="black"/>
                </a:solidFill>
                <a:effectLst/>
                <a:uLnTx/>
                <a:uFillTx/>
                <a:latin typeface="Aptos" panose="02110004020202020204"/>
                <a:cs typeface="Arial" panose="020B0604020202020204" pitchFamily="34" charset="0"/>
                <a:sym typeface="Arial"/>
              </a:rPr>
              <a:t>Show key data that supports your science (including data that may not be yours but supports why this is a good approach)</a:t>
            </a:r>
          </a:p>
          <a:p>
            <a:pPr marL="461963" marR="0" lvl="0" indent="-461963"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endPar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6" name="Text Placeholder 2">
            <a:extLst>
              <a:ext uri="{FF2B5EF4-FFF2-40B4-BE49-F238E27FC236}">
                <a16:creationId xmlns:a16="http://schemas.microsoft.com/office/drawing/2014/main" id="{B54A9F5A-0BA2-51A8-C17D-8267587E77B4}"/>
              </a:ext>
            </a:extLst>
          </p:cNvPr>
          <p:cNvSpPr txBox="1">
            <a:spLocks/>
          </p:cNvSpPr>
          <p:nvPr/>
        </p:nvSpPr>
        <p:spPr>
          <a:xfrm>
            <a:off x="6189458" y="1940201"/>
            <a:ext cx="5787460" cy="4397972"/>
          </a:xfrm>
          <a:prstGeom prst="rect">
            <a:avLst/>
          </a:prstGeom>
          <a:solidFill>
            <a:schemeClr val="bg1">
              <a:lumMod val="95000"/>
            </a:schemeClr>
          </a:solidFill>
          <a:ln w="28575">
            <a:solidFill>
              <a:schemeClr val="tx2"/>
            </a:solidFill>
            <a:prstDash val="sysDot"/>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285750" marR="0" lvl="0" indent="-285750" algn="l" defTabSz="914400" rtl="0" eaLnBrk="1" fontAlgn="auto" latinLnBrk="0" hangingPunct="1">
              <a:lnSpc>
                <a:spcPct val="100000"/>
              </a:lnSpc>
              <a:spcBef>
                <a:spcPts val="300"/>
              </a:spcBef>
              <a:spcAft>
                <a:spcPts val="300"/>
              </a:spcAft>
              <a:buClr>
                <a:prstClr val="black"/>
              </a:buClr>
              <a:buSzPct val="100000"/>
              <a:buFont typeface="Arial" panose="020B0604020202020204" pitchFamily="34" charset="0"/>
              <a:buChar char="•"/>
              <a:tabLst/>
              <a:defRPr/>
            </a:pPr>
            <a:endParaRPr kumimoji="0" lang="en-US" sz="200" b="0" i="0" u="none" strike="noStrike" kern="1200" cap="none" spc="0" normalizeH="0" baseline="0" noProof="0" dirty="0">
              <a:ln>
                <a:noFill/>
              </a:ln>
              <a:solidFill>
                <a:prstClr val="black"/>
              </a:solidFill>
              <a:effectLst/>
              <a:uLnTx/>
              <a:uFillTx/>
              <a:latin typeface="Aptos" panose="02110004020202020204"/>
              <a:cs typeface="Arial" panose="020B0604020202020204" pitchFamily="34" charset="0"/>
              <a:sym typeface="Arial"/>
            </a:endParaRP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lang="en-US" kern="0" dirty="0">
                <a:solidFill>
                  <a:prstClr val="black"/>
                </a:solidFill>
                <a:latin typeface="Aptos" panose="02110004020202020204"/>
              </a:rPr>
              <a:t>Include some detail (in simple format) as to why your product will be different than, better then the competition</a:t>
            </a: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kumimoji="0" lang="en-US" b="0" i="0" u="none" strike="noStrike" kern="0" cap="none" spc="0" normalizeH="0" baseline="0" noProof="0" dirty="0">
                <a:ln>
                  <a:noFill/>
                </a:ln>
                <a:solidFill>
                  <a:prstClr val="black"/>
                </a:solidFill>
                <a:effectLst/>
                <a:uLnTx/>
                <a:uFillTx/>
                <a:latin typeface="Aptos" panose="02110004020202020204"/>
                <a:cs typeface="Arial" panose="020B0604020202020204" pitchFamily="34" charset="0"/>
                <a:sym typeface="Arial"/>
              </a:rPr>
              <a:t>Outline the development and regulatory pathway</a:t>
            </a: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lang="en-US" kern="0" dirty="0">
                <a:solidFill>
                  <a:prstClr val="black"/>
                </a:solidFill>
                <a:latin typeface="Aptos" panose="02110004020202020204"/>
              </a:rPr>
              <a:t>Capture the business opportunity including business model - how you will make money, market sizing and preliminary forecast (and be prepared to answer questions regarding exit strategy) </a:t>
            </a: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lang="en-US" kern="0" dirty="0">
                <a:solidFill>
                  <a:prstClr val="black"/>
                </a:solidFill>
                <a:latin typeface="Aptos" panose="02110004020202020204"/>
              </a:rPr>
              <a:t>Present the Team (including Advisors)</a:t>
            </a: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lang="en-US" kern="0" dirty="0">
                <a:solidFill>
                  <a:prstClr val="black"/>
                </a:solidFill>
                <a:latin typeface="Aptos" panose="02110004020202020204"/>
              </a:rPr>
              <a:t>Chart out the high-level development and regulatory road map and milestones over the next 12 – 24 month</a:t>
            </a:r>
          </a:p>
          <a:p>
            <a:pPr marL="344488" marR="0" lvl="0" indent="-344488"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r>
              <a:rPr lang="en-US" kern="0" dirty="0">
                <a:solidFill>
                  <a:prstClr val="black"/>
                </a:solidFill>
                <a:latin typeface="Aptos" panose="02110004020202020204"/>
              </a:rPr>
              <a:t>Make the ask – How much you are raising; where will it get you and what will this mean (POS) once you get to this point</a:t>
            </a:r>
          </a:p>
          <a:p>
            <a:pPr marL="461963" marR="0" lvl="0" indent="-461963" algn="l" defTabSz="914400" rtl="0" eaLnBrk="1" fontAlgn="auto" latinLnBrk="0" hangingPunct="1">
              <a:lnSpc>
                <a:spcPct val="100000"/>
              </a:lnSpc>
              <a:spcBef>
                <a:spcPts val="600"/>
              </a:spcBef>
              <a:spcAft>
                <a:spcPts val="1200"/>
              </a:spcAft>
              <a:buClr>
                <a:prstClr val="black"/>
              </a:buClr>
              <a:buSzPct val="100000"/>
              <a:buFont typeface="Wingdings" panose="05000000000000000000" pitchFamily="2" charset="2"/>
              <a:buChar char="ü"/>
              <a:tabLst/>
              <a:defRPr/>
            </a:pPr>
            <a:endPar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24996972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6C4486-ECF1-C0AF-7EC5-8D488068F4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A7AD5A-4586-955D-5F4F-7530DB791D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3041397D-ECD6-3487-C2F8-B2D412F5C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461418D1-F994-EB69-0810-5A974A931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713F55A-A821-BB01-5A17-77A5A4A5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44D8735A-6D3E-621C-F8C9-5F41159C64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0663A01-268A-F230-890F-0C1DDE2BF116}"/>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Funding Pathways</a:t>
            </a:r>
          </a:p>
        </p:txBody>
      </p:sp>
      <p:pic>
        <p:nvPicPr>
          <p:cNvPr id="7" name="Graphic 6" descr="Target with solid fill">
            <a:extLst>
              <a:ext uri="{FF2B5EF4-FFF2-40B4-BE49-F238E27FC236}">
                <a16:creationId xmlns:a16="http://schemas.microsoft.com/office/drawing/2014/main" id="{D08B3CE4-F91F-6423-4A47-DAAB2B08793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F59FDC42-6261-B6D7-DB57-E17C76EEC869}"/>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95E22CDE-29E3-48B8-0889-E0382BB17596}"/>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F5C657E4-0045-0784-43A0-82F237C11C92}"/>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50" name="L-Shape 49">
            <a:extLst>
              <a:ext uri="{FF2B5EF4-FFF2-40B4-BE49-F238E27FC236}">
                <a16:creationId xmlns:a16="http://schemas.microsoft.com/office/drawing/2014/main" id="{A0125ED5-E8C9-5EFD-20F2-75231057FB0B}"/>
              </a:ext>
            </a:extLst>
          </p:cNvPr>
          <p:cNvSpPr/>
          <p:nvPr/>
        </p:nvSpPr>
        <p:spPr>
          <a:xfrm rot="5400000">
            <a:off x="103065" y="3891100"/>
            <a:ext cx="1525830" cy="1215932"/>
          </a:xfrm>
          <a:prstGeom prst="corner">
            <a:avLst>
              <a:gd name="adj1" fmla="val 16120"/>
              <a:gd name="adj2" fmla="val 16110"/>
            </a:avLst>
          </a:prstGeom>
          <a:solidFill>
            <a:srgbClr val="2A8EBF"/>
          </a:solidFill>
          <a:ln w="25400" cap="flat" cmpd="sng" algn="ctr">
            <a:solidFill>
              <a:srgbClr val="2A8EBF"/>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51" name="Freeform 7">
            <a:extLst>
              <a:ext uri="{FF2B5EF4-FFF2-40B4-BE49-F238E27FC236}">
                <a16:creationId xmlns:a16="http://schemas.microsoft.com/office/drawing/2014/main" id="{68F2D6C6-B5C5-B0C1-0E98-82ABC2DBD1ED}"/>
              </a:ext>
            </a:extLst>
          </p:cNvPr>
          <p:cNvSpPr/>
          <p:nvPr/>
        </p:nvSpPr>
        <p:spPr>
          <a:xfrm>
            <a:off x="450020" y="3956695"/>
            <a:ext cx="1176570" cy="1071333"/>
          </a:xfrm>
          <a:custGeom>
            <a:avLst/>
            <a:gdLst>
              <a:gd name="connsiteX0" fmla="*/ 0 w 1298654"/>
              <a:gd name="connsiteY0" fmla="*/ 0 h 1282990"/>
              <a:gd name="connsiteX1" fmla="*/ 1298654 w 1298654"/>
              <a:gd name="connsiteY1" fmla="*/ 0 h 1282990"/>
              <a:gd name="connsiteX2" fmla="*/ 1298654 w 1298654"/>
              <a:gd name="connsiteY2" fmla="*/ 1282990 h 1282990"/>
              <a:gd name="connsiteX3" fmla="*/ 0 w 1298654"/>
              <a:gd name="connsiteY3" fmla="*/ 1282990 h 1282990"/>
              <a:gd name="connsiteX4" fmla="*/ 0 w 1298654"/>
              <a:gd name="connsiteY4" fmla="*/ 0 h 1282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8654" h="1282990">
                <a:moveTo>
                  <a:pt x="0" y="0"/>
                </a:moveTo>
                <a:lnTo>
                  <a:pt x="1298654" y="0"/>
                </a:lnTo>
                <a:lnTo>
                  <a:pt x="1298654" y="1282990"/>
                </a:lnTo>
                <a:lnTo>
                  <a:pt x="0" y="1282990"/>
                </a:lnTo>
                <a:lnTo>
                  <a:pt x="0" y="0"/>
                </a:lnTo>
                <a:close/>
              </a:path>
            </a:pathLst>
          </a:custGeom>
          <a:noFill/>
          <a:ln>
            <a:noFill/>
          </a:ln>
          <a:effectLst/>
        </p:spPr>
        <p:txBody>
          <a:bodyPr spcFirstLastPara="0" vert="horz" wrap="square" lIns="40005" tIns="40005" rIns="40005" bIns="40005" numCol="1" spcCol="1270" anchor="t" anchorCtr="0">
            <a:noAutofit/>
          </a:bodyPr>
          <a:lstStyle/>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1"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Pre seed</a:t>
            </a:r>
          </a:p>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0"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Friends &amp; family</a:t>
            </a:r>
          </a:p>
        </p:txBody>
      </p:sp>
      <p:sp>
        <p:nvSpPr>
          <p:cNvPr id="52" name="Isosceles Triangle 51">
            <a:extLst>
              <a:ext uri="{FF2B5EF4-FFF2-40B4-BE49-F238E27FC236}">
                <a16:creationId xmlns:a16="http://schemas.microsoft.com/office/drawing/2014/main" id="{B24B33AA-B013-7958-2FDD-772AF1EACA31}"/>
              </a:ext>
            </a:extLst>
          </p:cNvPr>
          <p:cNvSpPr/>
          <p:nvPr/>
        </p:nvSpPr>
        <p:spPr>
          <a:xfrm>
            <a:off x="1166369" y="3361996"/>
            <a:ext cx="298190" cy="330747"/>
          </a:xfrm>
          <a:prstGeom prst="triangle">
            <a:avLst>
              <a:gd name="adj" fmla="val 100000"/>
            </a:avLst>
          </a:prstGeom>
          <a:solidFill>
            <a:srgbClr val="CC3300"/>
          </a:solidFill>
          <a:ln w="25400" cap="flat" cmpd="sng" algn="ctr">
            <a:solidFill>
              <a:srgbClr val="CC3300"/>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53" name="Freeform 10">
            <a:extLst>
              <a:ext uri="{FF2B5EF4-FFF2-40B4-BE49-F238E27FC236}">
                <a16:creationId xmlns:a16="http://schemas.microsoft.com/office/drawing/2014/main" id="{C2C0E883-1A2C-6A40-80C9-0F39D68FA6DE}"/>
              </a:ext>
            </a:extLst>
          </p:cNvPr>
          <p:cNvSpPr/>
          <p:nvPr/>
        </p:nvSpPr>
        <p:spPr>
          <a:xfrm>
            <a:off x="1781617" y="3548573"/>
            <a:ext cx="1097751" cy="1071333"/>
          </a:xfrm>
          <a:custGeom>
            <a:avLst/>
            <a:gdLst>
              <a:gd name="connsiteX0" fmla="*/ 0 w 1463668"/>
              <a:gd name="connsiteY0" fmla="*/ 0 h 1282990"/>
              <a:gd name="connsiteX1" fmla="*/ 1463668 w 1463668"/>
              <a:gd name="connsiteY1" fmla="*/ 0 h 1282990"/>
              <a:gd name="connsiteX2" fmla="*/ 1463668 w 1463668"/>
              <a:gd name="connsiteY2" fmla="*/ 1282990 h 1282990"/>
              <a:gd name="connsiteX3" fmla="*/ 0 w 1463668"/>
              <a:gd name="connsiteY3" fmla="*/ 1282990 h 1282990"/>
              <a:gd name="connsiteX4" fmla="*/ 0 w 1463668"/>
              <a:gd name="connsiteY4" fmla="*/ 0 h 1282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3668" h="1282990">
                <a:moveTo>
                  <a:pt x="0" y="0"/>
                </a:moveTo>
                <a:lnTo>
                  <a:pt x="1463668" y="0"/>
                </a:lnTo>
                <a:lnTo>
                  <a:pt x="1463668" y="1282990"/>
                </a:lnTo>
                <a:lnTo>
                  <a:pt x="0" y="1282990"/>
                </a:lnTo>
                <a:lnTo>
                  <a:pt x="0" y="0"/>
                </a:lnTo>
                <a:close/>
              </a:path>
            </a:pathLst>
          </a:custGeom>
          <a:noFill/>
          <a:ln>
            <a:noFill/>
          </a:ln>
          <a:effectLst/>
        </p:spPr>
        <p:txBody>
          <a:bodyPr spcFirstLastPara="0" vert="horz" wrap="square" lIns="40005" tIns="40005" rIns="40005" bIns="40005" numCol="1" spcCol="1270" anchor="t" anchorCtr="0">
            <a:noAutofit/>
          </a:bodyPr>
          <a:lstStyle/>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1"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Seed</a:t>
            </a:r>
          </a:p>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0"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Angels / VC / F&amp;F</a:t>
            </a:r>
          </a:p>
        </p:txBody>
      </p:sp>
      <p:sp>
        <p:nvSpPr>
          <p:cNvPr id="54" name="Freeform 13">
            <a:extLst>
              <a:ext uri="{FF2B5EF4-FFF2-40B4-BE49-F238E27FC236}">
                <a16:creationId xmlns:a16="http://schemas.microsoft.com/office/drawing/2014/main" id="{C6E25681-105B-B1C6-EC17-F0C68ED9E521}"/>
              </a:ext>
            </a:extLst>
          </p:cNvPr>
          <p:cNvSpPr/>
          <p:nvPr/>
        </p:nvSpPr>
        <p:spPr>
          <a:xfrm>
            <a:off x="3066357" y="3216033"/>
            <a:ext cx="1097751" cy="1071333"/>
          </a:xfrm>
          <a:custGeom>
            <a:avLst/>
            <a:gdLst>
              <a:gd name="connsiteX0" fmla="*/ 0 w 1463668"/>
              <a:gd name="connsiteY0" fmla="*/ 0 h 1282990"/>
              <a:gd name="connsiteX1" fmla="*/ 1463668 w 1463668"/>
              <a:gd name="connsiteY1" fmla="*/ 0 h 1282990"/>
              <a:gd name="connsiteX2" fmla="*/ 1463668 w 1463668"/>
              <a:gd name="connsiteY2" fmla="*/ 1282990 h 1282990"/>
              <a:gd name="connsiteX3" fmla="*/ 0 w 1463668"/>
              <a:gd name="connsiteY3" fmla="*/ 1282990 h 1282990"/>
              <a:gd name="connsiteX4" fmla="*/ 0 w 1463668"/>
              <a:gd name="connsiteY4" fmla="*/ 0 h 1282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3668" h="1282990">
                <a:moveTo>
                  <a:pt x="0" y="0"/>
                </a:moveTo>
                <a:lnTo>
                  <a:pt x="1463668" y="0"/>
                </a:lnTo>
                <a:lnTo>
                  <a:pt x="1463668" y="1282990"/>
                </a:lnTo>
                <a:lnTo>
                  <a:pt x="0" y="1282990"/>
                </a:lnTo>
                <a:lnTo>
                  <a:pt x="0" y="0"/>
                </a:lnTo>
                <a:close/>
              </a:path>
            </a:pathLst>
          </a:custGeom>
          <a:noFill/>
          <a:ln>
            <a:noFill/>
          </a:ln>
          <a:effectLst/>
        </p:spPr>
        <p:txBody>
          <a:bodyPr spcFirstLastPara="0" vert="horz" wrap="square" lIns="40005" tIns="40005" rIns="40005" bIns="40005" numCol="1" spcCol="1270" anchor="t" anchorCtr="0">
            <a:noAutofit/>
          </a:bodyPr>
          <a:lstStyle/>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1"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Series A</a:t>
            </a:r>
          </a:p>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0"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VC</a:t>
            </a:r>
          </a:p>
        </p:txBody>
      </p:sp>
      <p:sp>
        <p:nvSpPr>
          <p:cNvPr id="55" name="Freeform 16">
            <a:extLst>
              <a:ext uri="{FF2B5EF4-FFF2-40B4-BE49-F238E27FC236}">
                <a16:creationId xmlns:a16="http://schemas.microsoft.com/office/drawing/2014/main" id="{9EBC275F-2CED-01A4-8A91-E8F6E515B6EF}"/>
              </a:ext>
            </a:extLst>
          </p:cNvPr>
          <p:cNvSpPr/>
          <p:nvPr/>
        </p:nvSpPr>
        <p:spPr>
          <a:xfrm>
            <a:off x="4433868" y="2848019"/>
            <a:ext cx="1097751" cy="1071333"/>
          </a:xfrm>
          <a:custGeom>
            <a:avLst/>
            <a:gdLst>
              <a:gd name="connsiteX0" fmla="*/ 0 w 1463668"/>
              <a:gd name="connsiteY0" fmla="*/ 0 h 1282990"/>
              <a:gd name="connsiteX1" fmla="*/ 1463668 w 1463668"/>
              <a:gd name="connsiteY1" fmla="*/ 0 h 1282990"/>
              <a:gd name="connsiteX2" fmla="*/ 1463668 w 1463668"/>
              <a:gd name="connsiteY2" fmla="*/ 1282990 h 1282990"/>
              <a:gd name="connsiteX3" fmla="*/ 0 w 1463668"/>
              <a:gd name="connsiteY3" fmla="*/ 1282990 h 1282990"/>
              <a:gd name="connsiteX4" fmla="*/ 0 w 1463668"/>
              <a:gd name="connsiteY4" fmla="*/ 0 h 1282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3668" h="1282990">
                <a:moveTo>
                  <a:pt x="0" y="0"/>
                </a:moveTo>
                <a:lnTo>
                  <a:pt x="1463668" y="0"/>
                </a:lnTo>
                <a:lnTo>
                  <a:pt x="1463668" y="1282990"/>
                </a:lnTo>
                <a:lnTo>
                  <a:pt x="0" y="1282990"/>
                </a:lnTo>
                <a:lnTo>
                  <a:pt x="0" y="0"/>
                </a:lnTo>
                <a:close/>
              </a:path>
            </a:pathLst>
          </a:custGeom>
          <a:noFill/>
          <a:ln>
            <a:noFill/>
          </a:ln>
          <a:effectLst/>
        </p:spPr>
        <p:txBody>
          <a:bodyPr spcFirstLastPara="0" vert="horz" wrap="square" lIns="40005" tIns="40005" rIns="40005" bIns="40005" numCol="1" spcCol="1270" anchor="t" anchorCtr="0">
            <a:noAutofit/>
          </a:bodyPr>
          <a:lstStyle/>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1"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Series B</a:t>
            </a:r>
          </a:p>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0"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VC</a:t>
            </a:r>
          </a:p>
        </p:txBody>
      </p:sp>
      <p:sp>
        <p:nvSpPr>
          <p:cNvPr id="56" name="Freeform 19">
            <a:extLst>
              <a:ext uri="{FF2B5EF4-FFF2-40B4-BE49-F238E27FC236}">
                <a16:creationId xmlns:a16="http://schemas.microsoft.com/office/drawing/2014/main" id="{11332E09-6EC9-9F0C-AE86-519C002B87B0}"/>
              </a:ext>
            </a:extLst>
          </p:cNvPr>
          <p:cNvSpPr/>
          <p:nvPr/>
        </p:nvSpPr>
        <p:spPr>
          <a:xfrm>
            <a:off x="5754080" y="2550953"/>
            <a:ext cx="1097751" cy="1071333"/>
          </a:xfrm>
          <a:custGeom>
            <a:avLst/>
            <a:gdLst>
              <a:gd name="connsiteX0" fmla="*/ 0 w 1463668"/>
              <a:gd name="connsiteY0" fmla="*/ 0 h 1282990"/>
              <a:gd name="connsiteX1" fmla="*/ 1463668 w 1463668"/>
              <a:gd name="connsiteY1" fmla="*/ 0 h 1282990"/>
              <a:gd name="connsiteX2" fmla="*/ 1463668 w 1463668"/>
              <a:gd name="connsiteY2" fmla="*/ 1282990 h 1282990"/>
              <a:gd name="connsiteX3" fmla="*/ 0 w 1463668"/>
              <a:gd name="connsiteY3" fmla="*/ 1282990 h 1282990"/>
              <a:gd name="connsiteX4" fmla="*/ 0 w 1463668"/>
              <a:gd name="connsiteY4" fmla="*/ 0 h 1282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3668" h="1282990">
                <a:moveTo>
                  <a:pt x="0" y="0"/>
                </a:moveTo>
                <a:lnTo>
                  <a:pt x="1463668" y="0"/>
                </a:lnTo>
                <a:lnTo>
                  <a:pt x="1463668" y="1282990"/>
                </a:lnTo>
                <a:lnTo>
                  <a:pt x="0" y="1282990"/>
                </a:lnTo>
                <a:lnTo>
                  <a:pt x="0" y="0"/>
                </a:lnTo>
                <a:close/>
              </a:path>
            </a:pathLst>
          </a:custGeom>
          <a:noFill/>
          <a:ln>
            <a:noFill/>
          </a:ln>
          <a:effectLst/>
        </p:spPr>
        <p:txBody>
          <a:bodyPr spcFirstLastPara="0" vert="horz" wrap="square" lIns="40005" tIns="40005" rIns="40005" bIns="40005" numCol="1" spcCol="1270" anchor="t" anchorCtr="0">
            <a:noAutofit/>
          </a:bodyPr>
          <a:lstStyle/>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1"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Series C</a:t>
            </a:r>
          </a:p>
          <a:p>
            <a:pPr marL="0" marR="0" lvl="0" indent="0" algn="l" defTabSz="466725" rtl="0" eaLnBrk="1" fontAlgn="auto" latinLnBrk="0" hangingPunct="1">
              <a:lnSpc>
                <a:spcPct val="90000"/>
              </a:lnSpc>
              <a:spcBef>
                <a:spcPct val="0"/>
              </a:spcBef>
              <a:spcAft>
                <a:spcPct val="35000"/>
              </a:spcAft>
              <a:buClrTx/>
              <a:buSzTx/>
              <a:buFontTx/>
              <a:buNone/>
              <a:tabLst/>
              <a:defRPr/>
            </a:pPr>
            <a:r>
              <a:rPr kumimoji="0" lang="en-US" sz="1350" b="0" i="0" u="none" strike="noStrike" kern="0" cap="none" spc="0" normalizeH="0" baseline="0" noProof="0" dirty="0">
                <a:ln>
                  <a:noFill/>
                </a:ln>
                <a:solidFill>
                  <a:srgbClr val="505050">
                    <a:hueOff val="0"/>
                    <a:satOff val="0"/>
                    <a:lumOff val="0"/>
                    <a:alphaOff val="0"/>
                  </a:srgbClr>
                </a:solidFill>
                <a:effectLst/>
                <a:uLnTx/>
                <a:uFillTx/>
                <a:latin typeface="Calibri"/>
                <a:ea typeface="+mn-ea"/>
                <a:cs typeface="+mn-cs"/>
              </a:rPr>
              <a:t>VC, Strategic, IPO</a:t>
            </a:r>
          </a:p>
        </p:txBody>
      </p:sp>
      <p:sp>
        <p:nvSpPr>
          <p:cNvPr id="57" name="L-Shape 56">
            <a:extLst>
              <a:ext uri="{FF2B5EF4-FFF2-40B4-BE49-F238E27FC236}">
                <a16:creationId xmlns:a16="http://schemas.microsoft.com/office/drawing/2014/main" id="{BB28BFF0-EF08-0C08-0220-236854F11048}"/>
              </a:ext>
            </a:extLst>
          </p:cNvPr>
          <p:cNvSpPr/>
          <p:nvPr/>
        </p:nvSpPr>
        <p:spPr>
          <a:xfrm rot="5400000">
            <a:off x="1393100" y="3511239"/>
            <a:ext cx="1525830" cy="1215932"/>
          </a:xfrm>
          <a:prstGeom prst="corner">
            <a:avLst>
              <a:gd name="adj1" fmla="val 16120"/>
              <a:gd name="adj2" fmla="val 16110"/>
            </a:avLst>
          </a:prstGeom>
          <a:solidFill>
            <a:srgbClr val="2A8EBF"/>
          </a:solidFill>
          <a:ln w="25400" cap="flat" cmpd="sng" algn="ctr">
            <a:solidFill>
              <a:srgbClr val="2A8EBF"/>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58" name="L-Shape 57">
            <a:extLst>
              <a:ext uri="{FF2B5EF4-FFF2-40B4-BE49-F238E27FC236}">
                <a16:creationId xmlns:a16="http://schemas.microsoft.com/office/drawing/2014/main" id="{3A291FF6-2F6D-03EF-4474-3AD8B2D679FF}"/>
              </a:ext>
            </a:extLst>
          </p:cNvPr>
          <p:cNvSpPr/>
          <p:nvPr/>
        </p:nvSpPr>
        <p:spPr>
          <a:xfrm rot="5400000">
            <a:off x="2723332" y="3178046"/>
            <a:ext cx="1525830" cy="1215932"/>
          </a:xfrm>
          <a:prstGeom prst="corner">
            <a:avLst>
              <a:gd name="adj1" fmla="val 16120"/>
              <a:gd name="adj2" fmla="val 16110"/>
            </a:avLst>
          </a:prstGeom>
          <a:solidFill>
            <a:srgbClr val="2A8EBF"/>
          </a:solidFill>
          <a:ln w="25400" cap="flat" cmpd="sng" algn="ctr">
            <a:solidFill>
              <a:srgbClr val="2A8EBF"/>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59" name="L-Shape 58">
            <a:extLst>
              <a:ext uri="{FF2B5EF4-FFF2-40B4-BE49-F238E27FC236}">
                <a16:creationId xmlns:a16="http://schemas.microsoft.com/office/drawing/2014/main" id="{845C1CAD-1858-D01D-2E84-E8159A17757C}"/>
              </a:ext>
            </a:extLst>
          </p:cNvPr>
          <p:cNvSpPr/>
          <p:nvPr/>
        </p:nvSpPr>
        <p:spPr>
          <a:xfrm rot="5400000">
            <a:off x="4069000" y="2772594"/>
            <a:ext cx="1525830" cy="1215932"/>
          </a:xfrm>
          <a:prstGeom prst="corner">
            <a:avLst>
              <a:gd name="adj1" fmla="val 16120"/>
              <a:gd name="adj2" fmla="val 16110"/>
            </a:avLst>
          </a:prstGeom>
          <a:solidFill>
            <a:srgbClr val="2A8EBF"/>
          </a:solidFill>
          <a:ln w="25400" cap="flat" cmpd="sng" algn="ctr">
            <a:solidFill>
              <a:srgbClr val="2A8EBF"/>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60" name="L-Shape 59">
            <a:extLst>
              <a:ext uri="{FF2B5EF4-FFF2-40B4-BE49-F238E27FC236}">
                <a16:creationId xmlns:a16="http://schemas.microsoft.com/office/drawing/2014/main" id="{7AEFA04D-80EB-4443-69E4-5DB2E97B0396}"/>
              </a:ext>
            </a:extLst>
          </p:cNvPr>
          <p:cNvSpPr/>
          <p:nvPr/>
        </p:nvSpPr>
        <p:spPr>
          <a:xfrm rot="5400000">
            <a:off x="5400319" y="2433693"/>
            <a:ext cx="1525830" cy="1215932"/>
          </a:xfrm>
          <a:prstGeom prst="corner">
            <a:avLst>
              <a:gd name="adj1" fmla="val 16120"/>
              <a:gd name="adj2" fmla="val 16110"/>
            </a:avLst>
          </a:prstGeom>
          <a:solidFill>
            <a:srgbClr val="2A8EBF"/>
          </a:solidFill>
          <a:ln w="25400" cap="flat" cmpd="sng" algn="ctr">
            <a:solidFill>
              <a:srgbClr val="2A8EBF"/>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61" name="Isosceles Triangle 60">
            <a:extLst>
              <a:ext uri="{FF2B5EF4-FFF2-40B4-BE49-F238E27FC236}">
                <a16:creationId xmlns:a16="http://schemas.microsoft.com/office/drawing/2014/main" id="{6151ADE5-E312-48DF-F056-529C73BC2F4F}"/>
              </a:ext>
            </a:extLst>
          </p:cNvPr>
          <p:cNvSpPr/>
          <p:nvPr/>
        </p:nvSpPr>
        <p:spPr>
          <a:xfrm>
            <a:off x="2465792" y="2988982"/>
            <a:ext cx="298190" cy="330747"/>
          </a:xfrm>
          <a:prstGeom prst="triangle">
            <a:avLst>
              <a:gd name="adj" fmla="val 100000"/>
            </a:avLst>
          </a:prstGeom>
          <a:solidFill>
            <a:srgbClr val="CC3300"/>
          </a:solidFill>
          <a:ln w="25400" cap="flat" cmpd="sng" algn="ctr">
            <a:solidFill>
              <a:srgbClr val="CC3300"/>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62" name="Isosceles Triangle 61">
            <a:extLst>
              <a:ext uri="{FF2B5EF4-FFF2-40B4-BE49-F238E27FC236}">
                <a16:creationId xmlns:a16="http://schemas.microsoft.com/office/drawing/2014/main" id="{26831B19-943A-3836-EBD6-65CADA5A8137}"/>
              </a:ext>
            </a:extLst>
          </p:cNvPr>
          <p:cNvSpPr/>
          <p:nvPr/>
        </p:nvSpPr>
        <p:spPr>
          <a:xfrm>
            <a:off x="3796024" y="2617643"/>
            <a:ext cx="298190" cy="330747"/>
          </a:xfrm>
          <a:prstGeom prst="triangle">
            <a:avLst>
              <a:gd name="adj" fmla="val 100000"/>
            </a:avLst>
          </a:prstGeom>
          <a:solidFill>
            <a:srgbClr val="CC3300"/>
          </a:solidFill>
          <a:ln w="25400" cap="flat" cmpd="sng" algn="ctr">
            <a:solidFill>
              <a:srgbClr val="CC3300"/>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63" name="Isosceles Triangle 62">
            <a:extLst>
              <a:ext uri="{FF2B5EF4-FFF2-40B4-BE49-F238E27FC236}">
                <a16:creationId xmlns:a16="http://schemas.microsoft.com/office/drawing/2014/main" id="{304C1765-8A0A-71A7-BE6C-33127E2766C9}"/>
              </a:ext>
            </a:extLst>
          </p:cNvPr>
          <p:cNvSpPr/>
          <p:nvPr/>
        </p:nvSpPr>
        <p:spPr>
          <a:xfrm>
            <a:off x="5141843" y="2253885"/>
            <a:ext cx="298190" cy="330747"/>
          </a:xfrm>
          <a:prstGeom prst="triangle">
            <a:avLst>
              <a:gd name="adj" fmla="val 100000"/>
            </a:avLst>
          </a:prstGeom>
          <a:solidFill>
            <a:srgbClr val="CC3300"/>
          </a:solidFill>
          <a:ln w="25400" cap="flat" cmpd="sng" algn="ctr">
            <a:solidFill>
              <a:srgbClr val="CC3300"/>
            </a:solidFill>
            <a:prstDash val="solid"/>
          </a:ln>
          <a:effectLst/>
        </p:spPr>
        <p:txBody>
          <a:bodyPr/>
          <a:lstStyle/>
          <a:p>
            <a:pPr marL="0" marR="0" lvl="0" indent="0" algn="l" defTabSz="914291"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3" name="TextBox 2">
            <a:extLst>
              <a:ext uri="{FF2B5EF4-FFF2-40B4-BE49-F238E27FC236}">
                <a16:creationId xmlns:a16="http://schemas.microsoft.com/office/drawing/2014/main" id="{A39C8A67-C66C-DB3F-53F9-F3D32B82D17E}"/>
              </a:ext>
            </a:extLst>
          </p:cNvPr>
          <p:cNvSpPr txBox="1"/>
          <p:nvPr/>
        </p:nvSpPr>
        <p:spPr>
          <a:xfrm>
            <a:off x="1300070" y="1829516"/>
            <a:ext cx="275203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E2841">
                    <a:lumMod val="90000"/>
                    <a:lumOff val="10000"/>
                  </a:srgbClr>
                </a:solidFill>
                <a:effectLst/>
                <a:uLnTx/>
                <a:uFillTx/>
                <a:latin typeface="Aptos" panose="02110004020202020204"/>
                <a:ea typeface="+mn-ea"/>
                <a:cs typeface="+mn-cs"/>
              </a:rPr>
              <a:t>Typical Funding Pathway</a:t>
            </a:r>
          </a:p>
        </p:txBody>
      </p:sp>
      <p:sp>
        <p:nvSpPr>
          <p:cNvPr id="4" name="TextBox 3">
            <a:extLst>
              <a:ext uri="{FF2B5EF4-FFF2-40B4-BE49-F238E27FC236}">
                <a16:creationId xmlns:a16="http://schemas.microsoft.com/office/drawing/2014/main" id="{97CB752F-33F0-5BF0-9BF8-8572D4DC1D9D}"/>
              </a:ext>
            </a:extLst>
          </p:cNvPr>
          <p:cNvSpPr txBox="1"/>
          <p:nvPr/>
        </p:nvSpPr>
        <p:spPr>
          <a:xfrm>
            <a:off x="8786136" y="1799405"/>
            <a:ext cx="192212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E2841">
                    <a:lumMod val="90000"/>
                    <a:lumOff val="10000"/>
                  </a:srgbClr>
                </a:solidFill>
                <a:effectLst/>
                <a:uLnTx/>
                <a:uFillTx/>
                <a:latin typeface="Aptos" panose="02110004020202020204"/>
                <a:ea typeface="+mn-ea"/>
                <a:cs typeface="+mn-cs"/>
              </a:rPr>
              <a:t>Some Key Points</a:t>
            </a:r>
          </a:p>
        </p:txBody>
      </p:sp>
      <p:sp>
        <p:nvSpPr>
          <p:cNvPr id="6" name="Oval 5">
            <a:extLst>
              <a:ext uri="{FF2B5EF4-FFF2-40B4-BE49-F238E27FC236}">
                <a16:creationId xmlns:a16="http://schemas.microsoft.com/office/drawing/2014/main" id="{1600DBE6-3BBE-C718-1AE6-84AFDA1648BA}"/>
              </a:ext>
            </a:extLst>
          </p:cNvPr>
          <p:cNvSpPr/>
          <p:nvPr/>
        </p:nvSpPr>
        <p:spPr>
          <a:xfrm>
            <a:off x="134468" y="2948390"/>
            <a:ext cx="2743813" cy="225278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9258974D-5101-A9FD-E0CB-A61E01D51779}"/>
              </a:ext>
            </a:extLst>
          </p:cNvPr>
          <p:cNvCxnSpPr>
            <a:cxnSpLocks/>
          </p:cNvCxnSpPr>
          <p:nvPr/>
        </p:nvCxnSpPr>
        <p:spPr>
          <a:xfrm flipH="1" flipV="1">
            <a:off x="1953758" y="5145382"/>
            <a:ext cx="617980" cy="805334"/>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9" name="TextBox 18">
            <a:extLst>
              <a:ext uri="{FF2B5EF4-FFF2-40B4-BE49-F238E27FC236}">
                <a16:creationId xmlns:a16="http://schemas.microsoft.com/office/drawing/2014/main" id="{889AC089-29CB-A5A2-F9A8-6BCA5F6F8461}"/>
              </a:ext>
            </a:extLst>
          </p:cNvPr>
          <p:cNvSpPr txBox="1"/>
          <p:nvPr/>
        </p:nvSpPr>
        <p:spPr>
          <a:xfrm>
            <a:off x="831711" y="6024813"/>
            <a:ext cx="485017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E2841">
                    <a:lumMod val="90000"/>
                    <a:lumOff val="10000"/>
                  </a:srgbClr>
                </a:solidFill>
                <a:effectLst/>
                <a:uLnTx/>
                <a:uFillTx/>
                <a:latin typeface="Aptos" panose="02110004020202020204"/>
                <a:ea typeface="+mn-ea"/>
                <a:cs typeface="+mn-cs"/>
              </a:rPr>
              <a:t>Most relevant for academic based start-ups</a:t>
            </a:r>
          </a:p>
        </p:txBody>
      </p:sp>
      <p:sp>
        <p:nvSpPr>
          <p:cNvPr id="20" name="Text Placeholder 2">
            <a:extLst>
              <a:ext uri="{FF2B5EF4-FFF2-40B4-BE49-F238E27FC236}">
                <a16:creationId xmlns:a16="http://schemas.microsoft.com/office/drawing/2014/main" id="{E787BEA6-2601-10C5-0CC2-10AC58BACB7C}"/>
              </a:ext>
            </a:extLst>
          </p:cNvPr>
          <p:cNvSpPr txBox="1">
            <a:spLocks/>
          </p:cNvSpPr>
          <p:nvPr/>
        </p:nvSpPr>
        <p:spPr>
          <a:xfrm>
            <a:off x="7420181" y="2241501"/>
            <a:ext cx="4648880" cy="3731460"/>
          </a:xfrm>
          <a:prstGeom prst="rect">
            <a:avLst/>
          </a:prstGeom>
          <a:noFill/>
          <a:ln w="28575">
            <a:noFill/>
            <a:prstDash val="solid"/>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285750" indent="-285750">
              <a:spcBef>
                <a:spcPts val="300"/>
              </a:spcBef>
              <a:spcAft>
                <a:spcPts val="300"/>
              </a:spcAft>
              <a:buClr>
                <a:schemeClr val="tx1"/>
              </a:buClr>
              <a:buFont typeface="Arial" panose="020B0604020202020204" pitchFamily="34" charset="0"/>
              <a:buChar char="•"/>
            </a:pPr>
            <a:endParaRPr lang="en-US" sz="200" dirty="0">
              <a:solidFill>
                <a:schemeClr val="tx1"/>
              </a:solidFill>
              <a:latin typeface="+mn-lt"/>
            </a:endParaRPr>
          </a:p>
          <a:p>
            <a:pPr marL="227013" indent="-227013">
              <a:spcBef>
                <a:spcPts val="600"/>
              </a:spcBef>
              <a:spcAft>
                <a:spcPts val="1200"/>
              </a:spcAft>
              <a:buClr>
                <a:schemeClr val="tx1"/>
              </a:buClr>
              <a:buFont typeface="Wingdings" panose="05000000000000000000" pitchFamily="2" charset="2"/>
              <a:buChar char="ü"/>
            </a:pPr>
            <a:r>
              <a:rPr lang="en-US" dirty="0">
                <a:solidFill>
                  <a:schemeClr val="tx1"/>
                </a:solidFill>
                <a:latin typeface="+mn-lt"/>
              </a:rPr>
              <a:t>VC’s do not typically fund very early stage companies</a:t>
            </a:r>
          </a:p>
          <a:p>
            <a:pPr marL="227013" indent="-227013">
              <a:spcBef>
                <a:spcPts val="600"/>
              </a:spcBef>
              <a:spcAft>
                <a:spcPts val="1200"/>
              </a:spcAft>
              <a:buClr>
                <a:schemeClr val="tx1"/>
              </a:buClr>
              <a:buFont typeface="Wingdings" panose="05000000000000000000" pitchFamily="2" charset="2"/>
              <a:buChar char="ü"/>
            </a:pPr>
            <a:r>
              <a:rPr lang="en-US" dirty="0">
                <a:solidFill>
                  <a:schemeClr val="tx1"/>
                </a:solidFill>
                <a:latin typeface="+mn-lt"/>
              </a:rPr>
              <a:t>Friends &amp; Family are the best resource to get initial funding for basic operations</a:t>
            </a:r>
          </a:p>
          <a:p>
            <a:pPr marL="227013" indent="-227013">
              <a:spcBef>
                <a:spcPts val="600"/>
              </a:spcBef>
              <a:spcAft>
                <a:spcPts val="1200"/>
              </a:spcAft>
              <a:buClr>
                <a:schemeClr val="tx1"/>
              </a:buClr>
              <a:buFont typeface="Wingdings" panose="05000000000000000000" pitchFamily="2" charset="2"/>
              <a:buChar char="ü"/>
            </a:pPr>
            <a:r>
              <a:rPr lang="en-US" dirty="0">
                <a:solidFill>
                  <a:schemeClr val="tx1"/>
                </a:solidFill>
                <a:latin typeface="+mn-lt"/>
              </a:rPr>
              <a:t>Must be comfortable approaching and asking your network and expanding your network</a:t>
            </a:r>
          </a:p>
          <a:p>
            <a:pPr marL="227013" indent="-227013">
              <a:spcBef>
                <a:spcPts val="600"/>
              </a:spcBef>
              <a:spcAft>
                <a:spcPts val="1200"/>
              </a:spcAft>
              <a:buClr>
                <a:schemeClr val="tx1"/>
              </a:buClr>
              <a:buFont typeface="Wingdings" panose="05000000000000000000" pitchFamily="2" charset="2"/>
              <a:buChar char="ü"/>
            </a:pPr>
            <a:r>
              <a:rPr lang="en-US" dirty="0">
                <a:solidFill>
                  <a:schemeClr val="tx1"/>
                </a:solidFill>
                <a:latin typeface="+mn-lt"/>
              </a:rPr>
              <a:t>Create a systematic method to approaching angel investors</a:t>
            </a:r>
          </a:p>
          <a:p>
            <a:pPr marL="227013" indent="-227013">
              <a:spcBef>
                <a:spcPts val="600"/>
              </a:spcBef>
              <a:spcAft>
                <a:spcPts val="1200"/>
              </a:spcAft>
              <a:buClr>
                <a:schemeClr val="tx1"/>
              </a:buClr>
              <a:buFont typeface="Wingdings" panose="05000000000000000000" pitchFamily="2" charset="2"/>
              <a:buChar char="ü"/>
            </a:pPr>
            <a:r>
              <a:rPr lang="en-US" dirty="0">
                <a:solidFill>
                  <a:schemeClr val="tx1"/>
                </a:solidFill>
                <a:latin typeface="+mn-lt"/>
              </a:rPr>
              <a:t>If have a compelling, transformational platform can approach VC’s – but must be the right ones</a:t>
            </a:r>
          </a:p>
        </p:txBody>
      </p:sp>
      <p:sp>
        <p:nvSpPr>
          <p:cNvPr id="21" name="Right Brace 20">
            <a:extLst>
              <a:ext uri="{FF2B5EF4-FFF2-40B4-BE49-F238E27FC236}">
                <a16:creationId xmlns:a16="http://schemas.microsoft.com/office/drawing/2014/main" id="{BB3D2A6B-17A6-42FE-D822-C31E4A2CA939}"/>
              </a:ext>
            </a:extLst>
          </p:cNvPr>
          <p:cNvSpPr/>
          <p:nvPr/>
        </p:nvSpPr>
        <p:spPr>
          <a:xfrm>
            <a:off x="6794849" y="2047124"/>
            <a:ext cx="507553" cy="3925837"/>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6153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ppt_x"/>
                                          </p:val>
                                        </p:tav>
                                        <p:tav tm="100000">
                                          <p:val>
                                            <p:strVal val="#ppt_x"/>
                                          </p:val>
                                        </p:tav>
                                      </p:tavLst>
                                    </p:anim>
                                    <p:anim calcmode="lin" valueType="num">
                                      <p:cBhvr additive="base">
                                        <p:cTn id="1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1+#ppt_w/2"/>
                                          </p:val>
                                        </p:tav>
                                        <p:tav tm="100000">
                                          <p:val>
                                            <p:strVal val="#ppt_x"/>
                                          </p:val>
                                        </p:tav>
                                      </p:tavLst>
                                    </p:anim>
                                    <p:anim calcmode="lin" valueType="num">
                                      <p:cBhvr additive="base">
                                        <p:cTn id="22" dur="500" fill="hold"/>
                                        <p:tgtEl>
                                          <p:spTgt spid="4"/>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1+#ppt_w/2"/>
                                          </p:val>
                                        </p:tav>
                                        <p:tav tm="100000">
                                          <p:val>
                                            <p:strVal val="#ppt_x"/>
                                          </p:val>
                                        </p:tav>
                                      </p:tavLst>
                                    </p:anim>
                                    <p:anim calcmode="lin" valueType="num">
                                      <p:cBhvr additive="base">
                                        <p:cTn id="26" dur="500" fill="hold"/>
                                        <p:tgtEl>
                                          <p:spTgt spid="20"/>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1+#ppt_w/2"/>
                                          </p:val>
                                        </p:tav>
                                        <p:tav tm="100000">
                                          <p:val>
                                            <p:strVal val="#ppt_x"/>
                                          </p:val>
                                        </p:tav>
                                      </p:tavLst>
                                    </p:anim>
                                    <p:anim calcmode="lin" valueType="num">
                                      <p:cBhvr additive="base">
                                        <p:cTn id="30"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19" grpId="0"/>
      <p:bldP spid="20" grpId="0"/>
      <p:bldP spid="2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0B9AB9-A491-F76E-5E74-EE38DFF1FFA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ABA7EF9-F49C-2B72-2BE4-D352CE6AC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E73A645C-9102-FBCA-11C0-85AA591BB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3B867DA5-2DEE-F141-8190-064054A4A5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F6F7A41C-60D9-9C9B-7482-B2EF3050F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6FD73304-BAAD-18AC-B922-DE59749D5A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BC2CE0E-C953-4415-BB77-ABA0A2AE2BA6}"/>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Funding Pathways – Angel Investors</a:t>
            </a:r>
          </a:p>
        </p:txBody>
      </p:sp>
      <p:pic>
        <p:nvPicPr>
          <p:cNvPr id="7" name="Graphic 6" descr="Target with solid fill">
            <a:extLst>
              <a:ext uri="{FF2B5EF4-FFF2-40B4-BE49-F238E27FC236}">
                <a16:creationId xmlns:a16="http://schemas.microsoft.com/office/drawing/2014/main" id="{D55F02C4-6740-4B2A-756C-2BD27EA676D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F171479A-6236-C9BD-15EB-F9B9CC206872}"/>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EC26E630-29A2-848E-3B39-62E433A96EBA}"/>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629B85BD-A8BC-6D18-9728-A88BA1D0FEE5}"/>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0459A565-B5E6-A0E5-C882-C029FDF5A6E2}"/>
              </a:ext>
            </a:extLst>
          </p:cNvPr>
          <p:cNvSpPr txBox="1"/>
          <p:nvPr/>
        </p:nvSpPr>
        <p:spPr>
          <a:xfrm>
            <a:off x="321536" y="1681810"/>
            <a:ext cx="11813480" cy="5393784"/>
          </a:xfrm>
          <a:prstGeom prst="rect">
            <a:avLst/>
          </a:prstGeom>
          <a:noFill/>
        </p:spPr>
        <p:txBody>
          <a:bodyPr wrap="square" rtlCol="0">
            <a:spAutoFit/>
          </a:bodyPr>
          <a:lstStyle/>
          <a:p>
            <a:pPr marL="285750" indent="-285750">
              <a:spcBef>
                <a:spcPts val="300"/>
              </a:spcBef>
              <a:spcAft>
                <a:spcPts val="600"/>
              </a:spcAft>
              <a:buFont typeface="Arial" panose="020B0604020202020204" pitchFamily="34" charset="0"/>
              <a:buChar char="•"/>
            </a:pPr>
            <a:r>
              <a:rPr lang="en-US" dirty="0"/>
              <a:t>Angel investors are high net worth individuals who invest their own money directly, mostly in pre seed or seed</a:t>
            </a:r>
          </a:p>
          <a:p>
            <a:pPr marL="285750" indent="-285750">
              <a:spcBef>
                <a:spcPts val="300"/>
              </a:spcBef>
              <a:spcAft>
                <a:spcPts val="600"/>
              </a:spcAft>
              <a:buFont typeface="Arial" panose="020B0604020202020204" pitchFamily="34" charset="0"/>
              <a:buChar char="•"/>
            </a:pPr>
            <a:r>
              <a:rPr lang="en-US" dirty="0"/>
              <a:t>Typically, Angels invest as part of an Angel Network</a:t>
            </a:r>
          </a:p>
          <a:p>
            <a:pPr marL="285750" indent="-285750">
              <a:spcBef>
                <a:spcPts val="300"/>
              </a:spcBef>
              <a:spcAft>
                <a:spcPts val="600"/>
              </a:spcAft>
              <a:buFont typeface="Arial" panose="020B0604020202020204" pitchFamily="34" charset="0"/>
              <a:buChar char="•"/>
            </a:pPr>
            <a:r>
              <a:rPr lang="en-US" dirty="0"/>
              <a:t>There are many Angel Networks to tap into – </a:t>
            </a:r>
            <a:r>
              <a:rPr lang="en-US" dirty="0" err="1"/>
              <a:t>eg</a:t>
            </a:r>
            <a:r>
              <a:rPr lang="en-US" dirty="0"/>
              <a:t>, university based, city based, technology or sector</a:t>
            </a:r>
          </a:p>
          <a:p>
            <a:pPr marL="285750" indent="-285750">
              <a:spcBef>
                <a:spcPts val="300"/>
              </a:spcBef>
              <a:spcAft>
                <a:spcPts val="600"/>
              </a:spcAft>
              <a:buFont typeface="Arial" panose="020B0604020202020204" pitchFamily="34" charset="0"/>
              <a:buChar char="•"/>
            </a:pPr>
            <a:r>
              <a:rPr lang="en-US" dirty="0"/>
              <a:t>Life Science focused ones: LifeScience Angels, Bio Angels, Med Tech Innovators, Angel MD, Health Tech Capital</a:t>
            </a:r>
          </a:p>
          <a:p>
            <a:pPr marL="285750" indent="-285750">
              <a:spcBef>
                <a:spcPts val="300"/>
              </a:spcBef>
              <a:spcAft>
                <a:spcPts val="600"/>
              </a:spcAft>
              <a:buFont typeface="Arial" panose="020B0604020202020204" pitchFamily="34" charset="0"/>
              <a:buChar char="•"/>
            </a:pPr>
            <a:r>
              <a:rPr lang="en-US" dirty="0"/>
              <a:t>Many have on-line systems to connect through, seek funding and apply for pitch events</a:t>
            </a:r>
          </a:p>
          <a:p>
            <a:pPr marL="285750" indent="-285750">
              <a:spcBef>
                <a:spcPts val="300"/>
              </a:spcBef>
              <a:spcAft>
                <a:spcPts val="600"/>
              </a:spcAft>
              <a:buFont typeface="Arial" panose="020B0604020202020204" pitchFamily="34" charset="0"/>
              <a:buChar char="•"/>
            </a:pPr>
            <a:r>
              <a:rPr lang="en-US" dirty="0"/>
              <a:t>Recommend Steps:</a:t>
            </a:r>
          </a:p>
          <a:p>
            <a:pPr marL="742950" lvl="1" indent="-285750">
              <a:spcBef>
                <a:spcPts val="600"/>
              </a:spcBef>
              <a:buFont typeface="Aptos" panose="020B0004020202020204" pitchFamily="34" charset="0"/>
              <a:buChar char="✓"/>
            </a:pPr>
            <a:r>
              <a:rPr lang="en-US" sz="1600" dirty="0"/>
              <a:t>Register with Angel sourcing programs such as: </a:t>
            </a:r>
            <a:r>
              <a:rPr lang="en-US" sz="1600" dirty="0">
                <a:hlinkClick r:id="rId3"/>
              </a:rPr>
              <a:t>Gust | The best place to start, grow, and fund your venture.</a:t>
            </a:r>
            <a:endParaRPr lang="en-US" sz="1600" dirty="0"/>
          </a:p>
          <a:p>
            <a:pPr marL="742950" lvl="1" indent="-285750">
              <a:spcBef>
                <a:spcPts val="600"/>
              </a:spcBef>
              <a:buFont typeface="Aptos" panose="020B0004020202020204" pitchFamily="34" charset="0"/>
              <a:buChar char="✓"/>
            </a:pPr>
            <a:r>
              <a:rPr lang="en-US" sz="1600" dirty="0"/>
              <a:t>Search and identify Angel Networks that seem most relevant to your product based on description or prior investments, or where you have a connection (</a:t>
            </a:r>
            <a:r>
              <a:rPr lang="en-US" sz="1600" dirty="0" err="1"/>
              <a:t>eg</a:t>
            </a:r>
            <a:r>
              <a:rPr lang="en-US" sz="1600" dirty="0"/>
              <a:t> University, City, region, </a:t>
            </a:r>
            <a:r>
              <a:rPr lang="en-US" sz="1600" dirty="0" err="1"/>
              <a:t>etc</a:t>
            </a:r>
            <a:r>
              <a:rPr lang="en-US" sz="1600" dirty="0"/>
              <a:t>)</a:t>
            </a:r>
          </a:p>
          <a:p>
            <a:pPr marL="742950" lvl="1" indent="-285750">
              <a:spcBef>
                <a:spcPts val="600"/>
              </a:spcBef>
              <a:buFont typeface="Aptos" panose="020B0004020202020204" pitchFamily="34" charset="0"/>
              <a:buChar char="✓"/>
            </a:pPr>
            <a:r>
              <a:rPr lang="en-US" sz="1600" dirty="0"/>
              <a:t>Through Angel Network web sites submit information and / or a request for funding or apply to participate in an upcoming pitch event</a:t>
            </a:r>
          </a:p>
          <a:p>
            <a:pPr marL="742950" lvl="1" indent="-285750">
              <a:spcBef>
                <a:spcPts val="600"/>
              </a:spcBef>
              <a:buFont typeface="Aptos" panose="020B0004020202020204" pitchFamily="34" charset="0"/>
              <a:buChar char="✓"/>
            </a:pPr>
            <a:r>
              <a:rPr lang="en-US" sz="1600" dirty="0"/>
              <a:t>Can also use dedicated funding platforms, </a:t>
            </a:r>
            <a:r>
              <a:rPr lang="en-US" sz="1600" dirty="0" err="1"/>
              <a:t>eg</a:t>
            </a:r>
            <a:r>
              <a:rPr lang="en-US" sz="1600" dirty="0"/>
              <a:t>:  </a:t>
            </a:r>
            <a:r>
              <a:rPr lang="en-US" sz="1600" dirty="0">
                <a:hlinkClick r:id="rId4"/>
              </a:rPr>
              <a:t>https://askforfunding.com/</a:t>
            </a:r>
            <a:r>
              <a:rPr lang="en-US" sz="1600" dirty="0"/>
              <a:t> ; </a:t>
            </a:r>
            <a:r>
              <a:rPr lang="en-US" sz="1600" dirty="0">
                <a:hlinkClick r:id="rId5"/>
              </a:rPr>
              <a:t>AngelList – Build, Lead, Invest</a:t>
            </a:r>
            <a:endParaRPr lang="en-US" sz="1600" dirty="0"/>
          </a:p>
          <a:p>
            <a:pPr marL="742950" lvl="1" indent="-285750">
              <a:spcBef>
                <a:spcPts val="600"/>
              </a:spcBef>
              <a:buFont typeface="Aptos" panose="020B0004020202020204" pitchFamily="34" charset="0"/>
              <a:buChar char="✓"/>
            </a:pPr>
            <a:r>
              <a:rPr lang="en-US" sz="1600" dirty="0"/>
              <a:t>Take many, many swings, find connections, relentlessly follow-up and be persistent</a:t>
            </a:r>
          </a:p>
          <a:p>
            <a:pPr marL="742950" lvl="1" indent="-285750">
              <a:spcBef>
                <a:spcPts val="600"/>
              </a:spcBef>
              <a:buFont typeface="Aptos" panose="020B0004020202020204" pitchFamily="34" charset="0"/>
              <a:buChar char="✓"/>
            </a:pPr>
            <a:r>
              <a:rPr lang="en-US" sz="1600" dirty="0"/>
              <a:t>When possible, ask for feedback and advice (and listen); also ask for more possible connections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369915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9D4DF4-98F0-6040-850B-3BABE9EBB55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A7ED20-4E30-04B3-2A91-CDC530270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0AD5CF0F-49D5-F9BB-C1D2-BAA16D7B1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75F1A3D5-6416-8812-7A6D-6BFF018B7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AB7D583F-81B5-BBF9-2422-3F7F8A057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53EEF95C-3B1D-2F68-6609-D529BCD8EE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4F1A155-0507-5FD7-751F-361F3980ECE1}"/>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Building the Team  </a:t>
            </a:r>
          </a:p>
        </p:txBody>
      </p:sp>
      <p:sp>
        <p:nvSpPr>
          <p:cNvPr id="4" name="Footer Placeholder 3">
            <a:extLst>
              <a:ext uri="{FF2B5EF4-FFF2-40B4-BE49-F238E27FC236}">
                <a16:creationId xmlns:a16="http://schemas.microsoft.com/office/drawing/2014/main" id="{40010FFE-2927-084C-4055-FCBD1956722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BBC1DF9-FA94-C819-884F-F4BB75FD6DD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9B600ABD-3355-ECD5-910A-77963BBE61FE}"/>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0105E6FE-4375-28FA-82C2-498EBC24C898}"/>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952F50EC-81FA-8574-7B7A-5F762B424DA3}"/>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Text Placeholder 2">
            <a:extLst>
              <a:ext uri="{FF2B5EF4-FFF2-40B4-BE49-F238E27FC236}">
                <a16:creationId xmlns:a16="http://schemas.microsoft.com/office/drawing/2014/main" id="{65956AC4-1E66-0D26-BCB0-DCF4B25ACD8F}"/>
              </a:ext>
            </a:extLst>
          </p:cNvPr>
          <p:cNvSpPr txBox="1">
            <a:spLocks/>
          </p:cNvSpPr>
          <p:nvPr/>
        </p:nvSpPr>
        <p:spPr>
          <a:xfrm>
            <a:off x="316737" y="1735836"/>
            <a:ext cx="8680959" cy="4620513"/>
          </a:xfrm>
          <a:prstGeom prst="rect">
            <a:avLst/>
          </a:prstGeom>
          <a:noFill/>
          <a:ln w="28575">
            <a:noFill/>
            <a:prstDash val="solid"/>
          </a:ln>
        </p:spPr>
        <p:txBody>
          <a:bodyPr/>
          <a:lstStyle>
            <a:defPPr marR="0" lvl="0" algn="l" rtl="0">
              <a:lnSpc>
                <a:spcPct val="100000"/>
              </a:lnSpc>
              <a:spcBef>
                <a:spcPts val="0"/>
              </a:spcBef>
              <a:spcAft>
                <a:spcPts val="0"/>
              </a:spcAft>
            </a:defPPr>
            <a:lvl1pPr marL="127000" marR="0" lvl="0" indent="0" algn="l" rtl="0" eaLnBrk="1" hangingPunct="1">
              <a:lnSpc>
                <a:spcPct val="100000"/>
              </a:lnSpc>
              <a:spcBef>
                <a:spcPts val="0"/>
              </a:spcBef>
              <a:spcAft>
                <a:spcPts val="0"/>
              </a:spcAft>
              <a:buClr>
                <a:schemeClr val="accent1"/>
              </a:buClr>
              <a:buSzPct val="100000"/>
              <a:buFont typeface="Arial" panose="020B0604020202020204" pitchFamily="34" charset="0"/>
              <a:buNone/>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L="914400" marR="0" lvl="1" indent="-304800" algn="l" rtl="0" eaLnBrk="1" hangingPunct="1">
              <a:lnSpc>
                <a:spcPct val="100000"/>
              </a:lnSpc>
              <a:spcBef>
                <a:spcPts val="0"/>
              </a:spcBef>
              <a:spcAft>
                <a:spcPts val="0"/>
              </a:spcAft>
              <a:buClr>
                <a:schemeClr val="bg2"/>
              </a:buClr>
              <a:buSzPct val="75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2pPr>
            <a:lvl3pPr marL="1371600" marR="0" lvl="2" indent="-317500" algn="l" rtl="0" eaLnBrk="1" hangingPunct="1">
              <a:lnSpc>
                <a:spcPct val="100000"/>
              </a:lnSpc>
              <a:spcBef>
                <a:spcPts val="0"/>
              </a:spcBef>
              <a:spcAft>
                <a:spcPts val="0"/>
              </a:spcAft>
              <a:buClr>
                <a:schemeClr val="tx1"/>
              </a:buClr>
              <a:buSzPct val="75000"/>
              <a:buFont typeface="Wingdings" panose="05000000000000000000" pitchFamily="2" charset="2"/>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3pPr>
            <a:lvl4pPr marL="1828800" marR="0" lvl="3" indent="-317500" algn="l" rtl="0" eaLnBrk="1" hangingPunct="1">
              <a:lnSpc>
                <a:spcPct val="100000"/>
              </a:lnSpc>
              <a:spcBef>
                <a:spcPts val="0"/>
              </a:spcBef>
              <a:spcAft>
                <a:spcPts val="0"/>
              </a:spcAft>
              <a:buClr>
                <a:schemeClr val="accent1"/>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4pPr>
            <a:lvl5pPr marL="2286000" marR="0" lvl="4" indent="-317500" algn="l" rtl="0" eaLnBrk="1" hangingPunct="1">
              <a:lnSpc>
                <a:spcPct val="100000"/>
              </a:lnSpc>
              <a:spcBef>
                <a:spcPts val="0"/>
              </a:spcBef>
              <a:spcAft>
                <a:spcPts val="0"/>
              </a:spcAft>
              <a:buClr>
                <a:schemeClr val="bg2"/>
              </a:buClr>
              <a:buSzPct val="100000"/>
              <a:buFont typeface="Arial" panose="020B0604020202020204" pitchFamily="34" charset="0"/>
              <a:buChar char="•"/>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5pPr>
            <a:lvl6pPr marL="2743200" marR="0" lvl="5"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6pPr>
            <a:lvl7pPr marL="3200400" marR="0" lvl="6"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7pPr>
            <a:lvl8pPr marL="3657600" marR="0" lvl="7"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8pPr>
            <a:lvl9pPr marL="4114800" marR="0" lvl="8" indent="-317500" algn="l" rtl="0" eaLnBrk="1" hangingPunct="1">
              <a:lnSpc>
                <a:spcPct val="100000"/>
              </a:lnSpc>
              <a:spcBef>
                <a:spcPts val="0"/>
              </a:spcBef>
              <a:spcAft>
                <a:spcPts val="0"/>
              </a:spcAft>
              <a:buClr>
                <a:schemeClr val="accent1"/>
              </a:buClr>
              <a:buSzPct val="80000"/>
              <a:buFont typeface="Arial" panose="020B0604020202020204" pitchFamily="34" charset="0"/>
              <a:buChar char="•"/>
              <a:defRPr sz="16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9pPr>
          </a:lstStyle>
          <a:p>
            <a:pPr marL="285750" indent="-285750">
              <a:spcBef>
                <a:spcPts val="300"/>
              </a:spcBef>
              <a:spcAft>
                <a:spcPts val="300"/>
              </a:spcAft>
              <a:buClr>
                <a:schemeClr val="tx1"/>
              </a:buClr>
              <a:buFont typeface="Arial" panose="020B0604020202020204" pitchFamily="34" charset="0"/>
              <a:buChar char="•"/>
            </a:pPr>
            <a:endParaRPr lang="en-US" sz="200" dirty="0">
              <a:solidFill>
                <a:schemeClr val="tx1"/>
              </a:solidFill>
              <a:latin typeface="+mn-lt"/>
            </a:endParaRP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Most ventures have co-founders – identify the right partner co-founder early</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Assembling an inspiring team is one of the most critical first steps of a new venture</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This is challenging though when there is no money for salaries – Develop an equity based advisory agreement and secure impressive, relevant advisors</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When building out team and advisors, find people who complement the co-founders – different backgrounds, experiences and perspectives</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Potential investors  will want to know the level of dedication (time) and commitment of the team – At some point will want a fully dedicated, full time CEO with “skin in the game”</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The Founders and early team leaders must be vocal, consistent and exuberant champions for the venture (if you don’t believe and are willing to take on risk and an all-consuming passion, why would investors and partners?)</a:t>
            </a:r>
          </a:p>
          <a:p>
            <a:pPr marL="284163" indent="-284163">
              <a:spcBef>
                <a:spcPts val="600"/>
              </a:spcBef>
              <a:spcAft>
                <a:spcPts val="600"/>
              </a:spcAft>
              <a:buClr>
                <a:schemeClr val="tx1"/>
              </a:buClr>
              <a:buFont typeface="Wingdings" panose="05000000000000000000" pitchFamily="2" charset="2"/>
              <a:buChar char="ü"/>
            </a:pPr>
            <a:r>
              <a:rPr lang="en-US" dirty="0">
                <a:solidFill>
                  <a:schemeClr val="tx1"/>
                </a:solidFill>
                <a:latin typeface="+mn-lt"/>
              </a:rPr>
              <a:t>If have limited experience, consider applying for one of the many start-up incubators that teach basic CEO and early venture leadership</a:t>
            </a:r>
          </a:p>
          <a:p>
            <a:pPr marL="227013" indent="-227013">
              <a:spcBef>
                <a:spcPts val="600"/>
              </a:spcBef>
              <a:spcAft>
                <a:spcPts val="1200"/>
              </a:spcAft>
              <a:buClr>
                <a:schemeClr val="tx1"/>
              </a:buClr>
              <a:buFont typeface="Wingdings" panose="05000000000000000000" pitchFamily="2" charset="2"/>
              <a:buChar char="ü"/>
            </a:pPr>
            <a:endParaRPr lang="en-US" dirty="0">
              <a:solidFill>
                <a:schemeClr val="tx1"/>
              </a:solidFill>
              <a:latin typeface="+mn-lt"/>
            </a:endParaRPr>
          </a:p>
        </p:txBody>
      </p:sp>
      <p:sp>
        <p:nvSpPr>
          <p:cNvPr id="13" name="TextBox 12">
            <a:extLst>
              <a:ext uri="{FF2B5EF4-FFF2-40B4-BE49-F238E27FC236}">
                <a16:creationId xmlns:a16="http://schemas.microsoft.com/office/drawing/2014/main" id="{16C212EA-F559-0D41-7172-64B746017C8B}"/>
              </a:ext>
            </a:extLst>
          </p:cNvPr>
          <p:cNvSpPr txBox="1"/>
          <p:nvPr/>
        </p:nvSpPr>
        <p:spPr>
          <a:xfrm>
            <a:off x="7300982" y="2145924"/>
            <a:ext cx="2363135" cy="271869"/>
          </a:xfrm>
          <a:prstGeom prst="rect">
            <a:avLst/>
          </a:prstGeom>
          <a:noFill/>
        </p:spPr>
        <p:txBody>
          <a:bodyPr wrap="square">
            <a:spAutoFit/>
          </a:bodyPr>
          <a:lstStyle/>
          <a:p>
            <a:pPr marL="0" marR="0" algn="l">
              <a:lnSpc>
                <a:spcPts val="1440"/>
              </a:lnSpc>
              <a:buNone/>
            </a:pPr>
            <a:endParaRPr lang="en-US" sz="1200" b="0" i="0" dirty="0">
              <a:solidFill>
                <a:srgbClr val="000000"/>
              </a:solidFill>
              <a:effectLst/>
              <a:latin typeface="Aptos" panose="020B0004020202020204" pitchFamily="34" charset="0"/>
            </a:endParaRPr>
          </a:p>
        </p:txBody>
      </p:sp>
      <p:sp>
        <p:nvSpPr>
          <p:cNvPr id="17" name="Rectangle: Rounded Corners 16">
            <a:extLst>
              <a:ext uri="{FF2B5EF4-FFF2-40B4-BE49-F238E27FC236}">
                <a16:creationId xmlns:a16="http://schemas.microsoft.com/office/drawing/2014/main" id="{7FA7F14F-FD31-55B7-CCE4-660E438AD162}"/>
              </a:ext>
            </a:extLst>
          </p:cNvPr>
          <p:cNvSpPr/>
          <p:nvPr/>
        </p:nvSpPr>
        <p:spPr>
          <a:xfrm>
            <a:off x="9327042" y="1868538"/>
            <a:ext cx="2639971" cy="425443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440"/>
              </a:lnSpc>
              <a:spcAft>
                <a:spcPts val="600"/>
              </a:spcAft>
            </a:pPr>
            <a:r>
              <a:rPr lang="en-US" sz="1200" b="1" u="sng" dirty="0">
                <a:solidFill>
                  <a:schemeClr val="bg1"/>
                </a:solidFill>
                <a:latin typeface="Aptos" panose="020B0004020202020204" pitchFamily="34" charset="0"/>
              </a:rPr>
              <a:t>Start-up Incubator Example</a:t>
            </a:r>
            <a:r>
              <a:rPr lang="en-US" sz="1200" b="1" dirty="0">
                <a:solidFill>
                  <a:schemeClr val="bg1"/>
                </a:solidFill>
                <a:latin typeface="Aptos" panose="020B0004020202020204" pitchFamily="34" charset="0"/>
              </a:rPr>
              <a:t>:</a:t>
            </a:r>
          </a:p>
          <a:p>
            <a:pPr algn="ctr">
              <a:lnSpc>
                <a:spcPts val="1440"/>
              </a:lnSpc>
            </a:pPr>
            <a:r>
              <a:rPr lang="en-US" sz="1200" dirty="0">
                <a:solidFill>
                  <a:schemeClr val="bg1"/>
                </a:solidFill>
                <a:latin typeface="Aptos" panose="020B0004020202020204" pitchFamily="34" charset="0"/>
              </a:rPr>
              <a:t>The Institute for Life Science Entrepreneurship has opened applications for the 2026 </a:t>
            </a:r>
            <a:r>
              <a:rPr lang="en-US" sz="1200" u="sng" dirty="0">
                <a:solidFill>
                  <a:schemeClr val="bg1"/>
                </a:solidFill>
                <a:latin typeface="Aptos" panose="020B0004020202020204" pitchFamily="34" charset="0"/>
                <a:hlinkClick r:id="rId3" tooltip="http://etp.ilsebio.com/">
                  <a:extLst>
                    <a:ext uri="{A12FA001-AC4F-418D-AE19-62706E023703}">
                      <ahyp:hlinkClr xmlns:ahyp="http://schemas.microsoft.com/office/drawing/2018/hyperlinkcolor" val="tx"/>
                    </a:ext>
                  </a:extLst>
                </a:hlinkClick>
              </a:rPr>
              <a:t>Entrepreneur Training Program</a:t>
            </a:r>
            <a:r>
              <a:rPr lang="en-US" sz="1200" dirty="0">
                <a:solidFill>
                  <a:schemeClr val="bg1"/>
                </a:solidFill>
                <a:latin typeface="Aptos" panose="020B0004020202020204" pitchFamily="34" charset="0"/>
              </a:rPr>
              <a:t> (ETP)</a:t>
            </a:r>
          </a:p>
          <a:p>
            <a:pPr>
              <a:lnSpc>
                <a:spcPts val="1440"/>
              </a:lnSpc>
            </a:pPr>
            <a:r>
              <a:rPr lang="en-US" sz="1200" dirty="0">
                <a:solidFill>
                  <a:schemeClr val="bg1"/>
                </a:solidFill>
                <a:latin typeface="Aptos" panose="020B0004020202020204" pitchFamily="34" charset="0"/>
              </a:rPr>
              <a:t> </a:t>
            </a:r>
          </a:p>
          <a:p>
            <a:pPr>
              <a:lnSpc>
                <a:spcPts val="1440"/>
              </a:lnSpc>
            </a:pPr>
            <a:r>
              <a:rPr lang="en-US" sz="1200" b="1" dirty="0">
                <a:solidFill>
                  <a:schemeClr val="bg1"/>
                </a:solidFill>
                <a:latin typeface="Aptos" panose="020B0004020202020204" pitchFamily="34" charset="0"/>
              </a:rPr>
              <a:t>Key Information:</a:t>
            </a:r>
          </a:p>
          <a:p>
            <a:pPr>
              <a:lnSpc>
                <a:spcPts val="1440"/>
              </a:lnSpc>
            </a:pPr>
            <a:endParaRPr lang="en-US" sz="1200" dirty="0">
              <a:solidFill>
                <a:schemeClr val="bg1"/>
              </a:solidFill>
              <a:latin typeface="Aptos" panose="020B0004020202020204" pitchFamily="34" charset="0"/>
            </a:endParaRPr>
          </a:p>
          <a:p>
            <a:pPr>
              <a:buFont typeface="Arial" panose="020B0604020202020204" pitchFamily="34" charset="0"/>
              <a:buChar char="•"/>
            </a:pPr>
            <a:r>
              <a:rPr lang="en-US" sz="1200" b="1" dirty="0">
                <a:solidFill>
                  <a:schemeClr val="bg1"/>
                </a:solidFill>
                <a:latin typeface="Aptos" panose="020B0004020202020204" pitchFamily="34" charset="0"/>
              </a:rPr>
              <a:t>Info Webinar</a:t>
            </a:r>
            <a:r>
              <a:rPr lang="en-US" sz="1200" dirty="0">
                <a:solidFill>
                  <a:schemeClr val="bg1"/>
                </a:solidFill>
                <a:latin typeface="Aptos" panose="020B0004020202020204" pitchFamily="34" charset="0"/>
              </a:rPr>
              <a:t>: Learn more about ETP, last year’s outcomes, and how the program can help turn ideas or ventures take the next step</a:t>
            </a:r>
          </a:p>
          <a:p>
            <a:pPr marL="742950" lvl="1" indent="-285750">
              <a:buFont typeface="Courier New" panose="02070309020205020404" pitchFamily="49" charset="0"/>
              <a:buChar char="o"/>
            </a:pPr>
            <a:r>
              <a:rPr lang="en-US" sz="1200" b="1" dirty="0">
                <a:solidFill>
                  <a:schemeClr val="bg1"/>
                </a:solidFill>
                <a:latin typeface="Aptos" panose="020B0004020202020204" pitchFamily="34" charset="0"/>
              </a:rPr>
              <a:t>Date</a:t>
            </a:r>
            <a:r>
              <a:rPr lang="en-US" sz="1200" dirty="0">
                <a:solidFill>
                  <a:schemeClr val="bg1"/>
                </a:solidFill>
                <a:latin typeface="Aptos" panose="020B0004020202020204" pitchFamily="34" charset="0"/>
              </a:rPr>
              <a:t>: May 20, 12:00–1:00 pm ET</a:t>
            </a:r>
          </a:p>
          <a:p>
            <a:pPr marL="742950" lvl="1" indent="-285750">
              <a:buFont typeface="Courier New" panose="02070309020205020404" pitchFamily="49" charset="0"/>
              <a:buChar char="o"/>
            </a:pPr>
            <a:r>
              <a:rPr lang="en-US" sz="1200" u="sng" dirty="0">
                <a:solidFill>
                  <a:schemeClr val="bg1"/>
                </a:solidFill>
                <a:latin typeface="Aptos" panose="020B0004020202020204" pitchFamily="34" charset="0"/>
                <a:hlinkClick r:id="rId4" tooltip="https://www.eventbrite.com/e/entrepreneur-training-program-etp-at-ilse-info-webinar-tickets-1984509835339?aff=oddtdtcreator">
                  <a:extLst>
                    <a:ext uri="{A12FA001-AC4F-418D-AE19-62706E023703}">
                      <ahyp:hlinkClr xmlns:ahyp="http://schemas.microsoft.com/office/drawing/2018/hyperlinkcolor" val="tx"/>
                    </a:ext>
                  </a:extLst>
                </a:hlinkClick>
              </a:rPr>
              <a:t>Register Here</a:t>
            </a:r>
            <a:endParaRPr lang="en-US" sz="1200" u="sng" dirty="0">
              <a:solidFill>
                <a:schemeClr val="bg1"/>
              </a:solidFill>
              <a:latin typeface="Aptos" panose="020B0004020202020204" pitchFamily="34" charset="0"/>
            </a:endParaRPr>
          </a:p>
          <a:p>
            <a:pPr marL="742950" lvl="1" indent="-285750">
              <a:buFont typeface="Courier New" panose="02070309020205020404" pitchFamily="49" charset="0"/>
              <a:buChar char="o"/>
            </a:pPr>
            <a:endParaRPr lang="en-US" sz="1200" dirty="0">
              <a:solidFill>
                <a:schemeClr val="bg1"/>
              </a:solidFill>
              <a:latin typeface="Aptos" panose="020B0004020202020204" pitchFamily="34" charset="0"/>
            </a:endParaRPr>
          </a:p>
          <a:p>
            <a:pPr>
              <a:buFont typeface="Arial" panose="020B0604020202020204" pitchFamily="34" charset="0"/>
              <a:buChar char="•"/>
            </a:pPr>
            <a:r>
              <a:rPr lang="en-US" sz="1200" u="sng" dirty="0">
                <a:solidFill>
                  <a:schemeClr val="bg1"/>
                </a:solidFill>
                <a:latin typeface="Aptos" panose="020B0004020202020204" pitchFamily="34" charset="0"/>
                <a:hlinkClick r:id="rId5" tooltip="https://docs.google.com/forms/d/1nqW3zlyG-gW6N_lILsDP6A2n1SygZW2CkYI6TAInDEs/edit">
                  <a:extLst>
                    <a:ext uri="{A12FA001-AC4F-418D-AE19-62706E023703}">
                      <ahyp:hlinkClr xmlns:ahyp="http://schemas.microsoft.com/office/drawing/2018/hyperlinkcolor" val="tx"/>
                    </a:ext>
                  </a:extLst>
                </a:hlinkClick>
              </a:rPr>
              <a:t>ETP Application Form</a:t>
            </a:r>
            <a:endParaRPr lang="en-US" sz="1200" dirty="0">
              <a:solidFill>
                <a:schemeClr val="bg1"/>
              </a:solidFill>
              <a:latin typeface="Aptos" panose="020B0004020202020204" pitchFamily="34" charset="0"/>
            </a:endParaRPr>
          </a:p>
          <a:p>
            <a:pPr>
              <a:buFont typeface="Arial" panose="020B0604020202020204" pitchFamily="34" charset="0"/>
              <a:buChar char="•"/>
            </a:pPr>
            <a:r>
              <a:rPr lang="en-US" sz="1200" b="1" dirty="0">
                <a:solidFill>
                  <a:schemeClr val="bg1"/>
                </a:solidFill>
                <a:latin typeface="Aptos" panose="020B0004020202020204" pitchFamily="34" charset="0"/>
              </a:rPr>
              <a:t>Application Deadline</a:t>
            </a:r>
            <a:r>
              <a:rPr lang="en-US" sz="1200" dirty="0">
                <a:solidFill>
                  <a:schemeClr val="bg1"/>
                </a:solidFill>
                <a:latin typeface="Aptos" panose="020B0004020202020204" pitchFamily="34" charset="0"/>
              </a:rPr>
              <a:t>: </a:t>
            </a:r>
            <a:r>
              <a:rPr lang="en-US" sz="1200" b="1" dirty="0">
                <a:solidFill>
                  <a:schemeClr val="bg1"/>
                </a:solidFill>
                <a:latin typeface="Aptos" panose="020B0004020202020204" pitchFamily="34" charset="0"/>
              </a:rPr>
              <a:t>July 17, 2026 – 11:59 pm ET</a:t>
            </a:r>
            <a:endParaRPr lang="en-US" dirty="0"/>
          </a:p>
        </p:txBody>
      </p:sp>
    </p:spTree>
    <p:extLst>
      <p:ext uri="{BB962C8B-B14F-4D97-AF65-F5344CB8AC3E}">
        <p14:creationId xmlns:p14="http://schemas.microsoft.com/office/powerpoint/2010/main" val="635646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7485B7-3FE7-1FD6-648E-FD9C222EBD3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D91E91-0F10-F4C4-3BF2-E3F16CDC23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63B145A5-697E-E004-56CE-4CCF60B10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95ED28D4-D015-2DAB-FBC5-57EC7D8D8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604BCBC2-2C98-9043-0393-55590EDF1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8475CDA5-8CFC-FC76-2FC1-91E8544F3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7B3BEF8-8F89-24D5-1553-0E517490ABD2}"/>
              </a:ext>
            </a:extLst>
          </p:cNvPr>
          <p:cNvSpPr>
            <a:spLocks noGrp="1"/>
          </p:cNvSpPr>
          <p:nvPr>
            <p:ph type="title"/>
          </p:nvPr>
        </p:nvSpPr>
        <p:spPr>
          <a:xfrm>
            <a:off x="1371599" y="294538"/>
            <a:ext cx="9895951" cy="1033669"/>
          </a:xfrm>
        </p:spPr>
        <p:txBody>
          <a:bodyPr>
            <a:normAutofit/>
          </a:bodyPr>
          <a:lstStyle/>
          <a:p>
            <a:endParaRPr lang="en-US" sz="3200" dirty="0">
              <a:solidFill>
                <a:srgbClr val="FFFFFF"/>
              </a:solidFill>
            </a:endParaRPr>
          </a:p>
        </p:txBody>
      </p:sp>
      <p:sp>
        <p:nvSpPr>
          <p:cNvPr id="4" name="Footer Placeholder 3">
            <a:extLst>
              <a:ext uri="{FF2B5EF4-FFF2-40B4-BE49-F238E27FC236}">
                <a16:creationId xmlns:a16="http://schemas.microsoft.com/office/drawing/2014/main" id="{FAD4567C-E2EB-E37E-917A-A655BBE9EBA0}"/>
              </a:ext>
            </a:extLst>
          </p:cNvPr>
          <p:cNvSpPr>
            <a:spLocks noGrp="1"/>
          </p:cNvSpPr>
          <p:nvPr>
            <p:ph type="ftr" sz="quarter" idx="11"/>
          </p:nvPr>
        </p:nvSpPr>
        <p:spPr>
          <a:xfrm>
            <a:off x="3459759" y="6198337"/>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accent1">
                    <a:lumMod val="75000"/>
                  </a:schemeClr>
                </a:solidFill>
                <a:effectLst/>
                <a:uLnTx/>
                <a:uFillTx/>
                <a:latin typeface="Aptos" panose="02110004020202020204"/>
                <a:ea typeface="+mn-ea"/>
                <a:cs typeface="+mn-cs"/>
              </a:rPr>
              <a:t>Peter Hoehn</a:t>
            </a:r>
          </a:p>
        </p:txBody>
      </p:sp>
      <p:pic>
        <p:nvPicPr>
          <p:cNvPr id="7" name="Graphic 6" descr="Target with solid fill">
            <a:extLst>
              <a:ext uri="{FF2B5EF4-FFF2-40B4-BE49-F238E27FC236}">
                <a16:creationId xmlns:a16="http://schemas.microsoft.com/office/drawing/2014/main" id="{DDAC7D9E-5E1A-80EE-4DC6-1A05553B5F5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59525909-A0A5-64E7-8C3E-149CF93C8F95}"/>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CF4776FE-05E0-446F-E2F2-4333D194B2B7}"/>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A8B2E25E-EBFC-7C4C-235D-69BFEA300CC1}"/>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3A24FADA-3CBA-032F-E8F0-33482A3FEC65}"/>
              </a:ext>
            </a:extLst>
          </p:cNvPr>
          <p:cNvSpPr txBox="1"/>
          <p:nvPr/>
        </p:nvSpPr>
        <p:spPr>
          <a:xfrm>
            <a:off x="4251011" y="3345002"/>
            <a:ext cx="2948243" cy="769441"/>
          </a:xfrm>
          <a:prstGeom prst="rect">
            <a:avLst/>
          </a:prstGeom>
          <a:noFill/>
        </p:spPr>
        <p:txBody>
          <a:bodyPr wrap="none" rtlCol="0">
            <a:spAutoFit/>
          </a:bodyPr>
          <a:lstStyle/>
          <a:p>
            <a:r>
              <a:rPr lang="en-US" sz="4400" b="1" i="1" dirty="0"/>
              <a:t>Thank you!</a:t>
            </a:r>
          </a:p>
        </p:txBody>
      </p:sp>
    </p:spTree>
    <p:extLst>
      <p:ext uri="{BB962C8B-B14F-4D97-AF65-F5344CB8AC3E}">
        <p14:creationId xmlns:p14="http://schemas.microsoft.com/office/powerpoint/2010/main" val="1216581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6827DA-BF83-EF0D-B478-1FFE7D6F816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155A4C5-B9B8-C1B4-6F4F-CA1B378EC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A8934D4B-8D1B-01C7-973A-8566322FA5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25888B27-A2F4-1A2A-3AB5-B1D3E2AC9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8473FEF1-1BAF-5111-21C0-CC12C6B1A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563B51DB-7718-88DA-372E-E1BB3781B2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8E7F87EE-2F70-C94C-7485-97EE839C2C73}"/>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From Concept to Company </a:t>
            </a:r>
          </a:p>
        </p:txBody>
      </p:sp>
      <p:sp>
        <p:nvSpPr>
          <p:cNvPr id="4" name="Footer Placeholder 3">
            <a:extLst>
              <a:ext uri="{FF2B5EF4-FFF2-40B4-BE49-F238E27FC236}">
                <a16:creationId xmlns:a16="http://schemas.microsoft.com/office/drawing/2014/main" id="{4AF2534F-7DDA-F8CC-7DB1-C5D2E14EE69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77BB0AC4-844E-C24A-BD23-C30E81B7D67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16442481-DAA0-DEF9-A48C-7B673AF94FF3}"/>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F1D4E24B-BC9F-B869-1DFA-75A30B3C888C}"/>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32F7D786-0B0A-EAC9-0077-97D01DCC7DFD}"/>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ED1D4BA6-A487-38B6-656C-1E8CDBA47F24}"/>
              </a:ext>
            </a:extLst>
          </p:cNvPr>
          <p:cNvSpPr/>
          <p:nvPr/>
        </p:nvSpPr>
        <p:spPr>
          <a:xfrm>
            <a:off x="3095538" y="3229762"/>
            <a:ext cx="594779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t>Unmet Needs and the TPP</a:t>
            </a:r>
          </a:p>
        </p:txBody>
      </p:sp>
    </p:spTree>
    <p:extLst>
      <p:ext uri="{BB962C8B-B14F-4D97-AF65-F5344CB8AC3E}">
        <p14:creationId xmlns:p14="http://schemas.microsoft.com/office/powerpoint/2010/main" val="295470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173A6D1-9BCD-EA6F-105C-8621ADDE991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CFA49EB-F26D-B55B-1B6D-CE20106ABA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C8126C6E-B276-61B3-4155-2E55F6365A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5882A606-B683-74B0-0341-F3AAD144A0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C8711B0-13C4-1507-44F1-A180452C2E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1B2C761-45DD-A5C7-31A8-E1AD4CD50F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4588D175-E036-3761-CF61-61AB6B9A67B8}"/>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Unmet Need </a:t>
            </a:r>
          </a:p>
        </p:txBody>
      </p:sp>
      <p:sp>
        <p:nvSpPr>
          <p:cNvPr id="4" name="Footer Placeholder 3">
            <a:extLst>
              <a:ext uri="{FF2B5EF4-FFF2-40B4-BE49-F238E27FC236}">
                <a16:creationId xmlns:a16="http://schemas.microsoft.com/office/drawing/2014/main" id="{850454EB-71D8-C441-AA37-E738FA643B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D0FC2E61-712C-79F7-F276-B9F9D623DD9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EC74342E-9254-6677-DEAC-AF6A45C564AD}"/>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DAD853DF-C922-FEE6-DBEB-8935F0698EA8}"/>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F83045AA-5DC7-3E92-3896-CEF79BC8FF42}"/>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20" name="TextBox 19">
            <a:extLst>
              <a:ext uri="{FF2B5EF4-FFF2-40B4-BE49-F238E27FC236}">
                <a16:creationId xmlns:a16="http://schemas.microsoft.com/office/drawing/2014/main" id="{62FE0BE8-E81F-CC68-582A-33F548CAFADF}"/>
              </a:ext>
            </a:extLst>
          </p:cNvPr>
          <p:cNvSpPr txBox="1"/>
          <p:nvPr/>
        </p:nvSpPr>
        <p:spPr>
          <a:xfrm>
            <a:off x="459350" y="2671171"/>
            <a:ext cx="11174757" cy="3129575"/>
          </a:xfrm>
          <a:prstGeom prst="rect">
            <a:avLst/>
          </a:prstGeom>
          <a:noFill/>
        </p:spPr>
        <p:txBody>
          <a:bodyPr wrap="square">
            <a:spAutoFit/>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kumimoji="0" lang="en-US" sz="1800" b="1" i="1"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R="0" lvl="0" algn="l" defTabSz="914400" rtl="0" eaLnBrk="1" fontAlgn="auto" latinLnBrk="0" hangingPunct="1">
              <a:lnSpc>
                <a:spcPct val="100000"/>
              </a:lnSpc>
              <a:spcBef>
                <a:spcPts val="600"/>
              </a:spcBef>
              <a:spcAft>
                <a:spcPts val="600"/>
              </a:spcAft>
              <a:buClrTx/>
              <a:buSzTx/>
              <a:tabLst/>
              <a:defRPr/>
            </a:pPr>
            <a:r>
              <a:rPr lang="en-US" sz="2000" b="1"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Key questions to answer include:</a:t>
            </a:r>
            <a:endParaRPr lang="en-US" b="1"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a:p>
            <a:pPr marL="800100" lvl="1" indent="-342900">
              <a:spcBef>
                <a:spcPts val="600"/>
              </a:spcBef>
              <a:buFont typeface="Aptos" panose="020B0004020202020204" pitchFamily="34" charset="0"/>
              <a:buChar char="✓"/>
            </a:pP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What is the unmet need?  Why is </a:t>
            </a:r>
            <a:r>
              <a:rPr lang="en-US"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it an unmet need?</a:t>
            </a:r>
          </a:p>
          <a:p>
            <a:pPr marL="800100" lvl="1" indent="-342900">
              <a:spcBef>
                <a:spcPts val="600"/>
              </a:spcBef>
              <a:buFont typeface="Aptos" panose="020B0004020202020204" pitchFamily="34" charset="0"/>
              <a:buChar char="✓"/>
            </a:pPr>
            <a:r>
              <a:rPr lang="en-US"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What pain, negative outcomes, human suffering, cost does the unmet need cause?</a:t>
            </a:r>
          </a:p>
          <a:p>
            <a:pPr marL="800100" lvl="1" indent="-342900">
              <a:spcBef>
                <a:spcPts val="600"/>
              </a:spcBef>
              <a:buFont typeface="Aptos" panose="020B0004020202020204" pitchFamily="34" charset="0"/>
              <a:buChar char="✓"/>
            </a:pPr>
            <a:r>
              <a:rPr lang="en-US"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Who cares (most) about the unmet need? How much do they care about it?</a:t>
            </a:r>
          </a:p>
          <a:p>
            <a:pPr marL="800100" lvl="1" indent="-342900">
              <a:spcBef>
                <a:spcPts val="600"/>
              </a:spcBef>
              <a:buFont typeface="Aptos" panose="020B0004020202020204" pitchFamily="34" charset="0"/>
              <a:buChar char="✓"/>
            </a:pPr>
            <a:r>
              <a:rPr lang="en-US"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What is done now and what is the negative impact of this?</a:t>
            </a:r>
          </a:p>
          <a:p>
            <a:pPr marL="800100" lvl="1" indent="-342900">
              <a:spcBef>
                <a:spcPts val="600"/>
              </a:spcBef>
              <a:buFont typeface="Aptos" panose="020B0004020202020204" pitchFamily="34" charset="0"/>
              <a:buChar char="✓"/>
            </a:pPr>
            <a:r>
              <a:rPr lang="en-US"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How will your product change patient care and effect a positive impact</a:t>
            </a:r>
          </a:p>
          <a:p>
            <a:pPr marL="800100" lvl="1" indent="-342900">
              <a:spcBef>
                <a:spcPts val="600"/>
              </a:spcBef>
              <a:buFont typeface="Aptos" panose="020B0004020202020204" pitchFamily="34" charset="0"/>
              <a:buChar char="✓"/>
            </a:pPr>
            <a:r>
              <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How do you know this is an important unmet need?  </a:t>
            </a:r>
          </a:p>
        </p:txBody>
      </p:sp>
      <p:sp>
        <p:nvSpPr>
          <p:cNvPr id="3" name="TextBox 2">
            <a:extLst>
              <a:ext uri="{FF2B5EF4-FFF2-40B4-BE49-F238E27FC236}">
                <a16:creationId xmlns:a16="http://schemas.microsoft.com/office/drawing/2014/main" id="{BB9168F0-1057-8F88-F49B-60E9904A3506}"/>
              </a:ext>
            </a:extLst>
          </p:cNvPr>
          <p:cNvSpPr txBox="1"/>
          <p:nvPr/>
        </p:nvSpPr>
        <p:spPr>
          <a:xfrm>
            <a:off x="8373610" y="430796"/>
            <a:ext cx="3496855" cy="707886"/>
          </a:xfrm>
          <a:prstGeom prst="rect">
            <a:avLst/>
          </a:prstGeom>
          <a:noFill/>
        </p:spPr>
        <p:txBody>
          <a:bodyPr wrap="square" rtlCol="0">
            <a:spAutoFit/>
          </a:bodyPr>
          <a:lstStyle/>
          <a:p>
            <a:pPr algn="ctr"/>
            <a:r>
              <a:rPr lang="en-US" sz="2000" b="1" i="1" dirty="0">
                <a:solidFill>
                  <a:schemeClr val="bg1"/>
                </a:solidFill>
              </a:rPr>
              <a:t>“Fall in love with the problem not the solution”</a:t>
            </a:r>
          </a:p>
        </p:txBody>
      </p:sp>
      <p:sp>
        <p:nvSpPr>
          <p:cNvPr id="6" name="Rectangle: Rounded Corners 5">
            <a:extLst>
              <a:ext uri="{FF2B5EF4-FFF2-40B4-BE49-F238E27FC236}">
                <a16:creationId xmlns:a16="http://schemas.microsoft.com/office/drawing/2014/main" id="{25D7BBBA-4855-52D9-6C5B-8FB1C24ED510}"/>
              </a:ext>
            </a:extLst>
          </p:cNvPr>
          <p:cNvSpPr/>
          <p:nvPr/>
        </p:nvSpPr>
        <p:spPr>
          <a:xfrm>
            <a:off x="427071" y="1845265"/>
            <a:ext cx="11065078" cy="10989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Arguably the most important concept for successful development of a novel life science or medical technology is truly understanding the unmet need that the new product will address </a:t>
            </a:r>
            <a:endParaRPr lang="en-US" sz="2000" b="1" dirty="0">
              <a:solidFill>
                <a:schemeClr val="bg1"/>
              </a:solidFill>
            </a:endParaRPr>
          </a:p>
        </p:txBody>
      </p:sp>
    </p:spTree>
    <p:extLst>
      <p:ext uri="{BB962C8B-B14F-4D97-AF65-F5344CB8AC3E}">
        <p14:creationId xmlns:p14="http://schemas.microsoft.com/office/powerpoint/2010/main" val="2951055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179484-8186-7C16-4D20-741734A2B3B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FB26E6-D309-C7EA-CFA8-63A5D7186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9A0215A7-7B46-FBD1-6BAD-AEDA83749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E8CC88C1-C490-DBF9-7375-42EAC9CE7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6F63687D-64A3-FDFF-CB3B-7F411B90F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F600DF90-D4BC-CEE2-6B65-DF428924E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FAAA58B-37F8-4374-C169-3B223A7D47C9}"/>
              </a:ext>
            </a:extLst>
          </p:cNvPr>
          <p:cNvSpPr>
            <a:spLocks noGrp="1"/>
          </p:cNvSpPr>
          <p:nvPr>
            <p:ph type="title"/>
          </p:nvPr>
        </p:nvSpPr>
        <p:spPr>
          <a:xfrm>
            <a:off x="219624" y="323328"/>
            <a:ext cx="7895671" cy="944086"/>
          </a:xfrm>
        </p:spPr>
        <p:txBody>
          <a:bodyPr>
            <a:normAutofit fontScale="90000"/>
          </a:bodyPr>
          <a:lstStyle/>
          <a:p>
            <a:r>
              <a:rPr lang="en-US" sz="2700" dirty="0">
                <a:solidFill>
                  <a:srgbClr val="FFFFFF"/>
                </a:solidFill>
              </a:rPr>
              <a:t>Uncovering Unmet Needs – Mapping the Patient Journey*</a:t>
            </a:r>
            <a:br>
              <a:rPr lang="en-US" sz="3200" dirty="0">
                <a:solidFill>
                  <a:srgbClr val="FFFFFF"/>
                </a:solidFill>
              </a:rPr>
            </a:br>
            <a:br>
              <a:rPr lang="en-US" sz="3200" dirty="0">
                <a:solidFill>
                  <a:srgbClr val="FFFFFF"/>
                </a:solidFill>
              </a:rPr>
            </a:br>
            <a:r>
              <a:rPr lang="en-US" sz="2000" i="1" dirty="0">
                <a:solidFill>
                  <a:schemeClr val="bg1"/>
                </a:solidFill>
              </a:rPr>
              <a:t>A  patient journey lays out all the steps from initial presentation to diagnosis, treatment and fulfillment and should identify key decision makers and pain points</a:t>
            </a:r>
          </a:p>
        </p:txBody>
      </p:sp>
      <p:pic>
        <p:nvPicPr>
          <p:cNvPr id="7" name="Graphic 6" descr="Target with solid fill">
            <a:extLst>
              <a:ext uri="{FF2B5EF4-FFF2-40B4-BE49-F238E27FC236}">
                <a16:creationId xmlns:a16="http://schemas.microsoft.com/office/drawing/2014/main" id="{478FFA96-7C1C-12B3-1782-8766ED890FD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AE413668-9966-2C18-8B0D-1D15279A4662}"/>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FA5BC105-1E04-3E2F-0167-0AC0C0E788B4}"/>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A843DAA3-5169-EB88-EB09-81A5BA0BF7D2}"/>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pic>
        <p:nvPicPr>
          <p:cNvPr id="1026" name="Picture 2" descr="Diabetes Journey Map by Andy Schultz at Coroflot.com">
            <a:extLst>
              <a:ext uri="{FF2B5EF4-FFF2-40B4-BE49-F238E27FC236}">
                <a16:creationId xmlns:a16="http://schemas.microsoft.com/office/drawing/2014/main" id="{3085CE41-4892-1CD5-D9CE-186B1F3C77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82" y="1621846"/>
            <a:ext cx="8157374" cy="482915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E99B6132-3058-9CC1-D284-BB13AD24880F}"/>
              </a:ext>
            </a:extLst>
          </p:cNvPr>
          <p:cNvSpPr/>
          <p:nvPr/>
        </p:nvSpPr>
        <p:spPr>
          <a:xfrm>
            <a:off x="8115297" y="1590741"/>
            <a:ext cx="4064798" cy="526725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Key steps of a patient journey include: awareness, diagnosis, initial treatment options, fulfillment / compliance; disease progression; 2</a:t>
            </a:r>
            <a:r>
              <a:rPr kumimoji="0" lang="en-US" sz="1800" b="0" i="0" u="none" strike="noStrike" kern="1200" cap="none" spc="0" normalizeH="0" baseline="30000" noProof="0" dirty="0">
                <a:ln>
                  <a:noFill/>
                </a:ln>
                <a:solidFill>
                  <a:prstClr val="white"/>
                </a:solidFill>
                <a:effectLst/>
                <a:uLnTx/>
                <a:uFillTx/>
                <a:latin typeface="Aptos" panose="02110004020202020204"/>
                <a:ea typeface="+mn-ea"/>
                <a:cs typeface="+mn-cs"/>
              </a:rPr>
              <a:t>nd</a:t>
            </a: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line treatment, </a:t>
            </a:r>
            <a:r>
              <a:rPr kumimoji="0" lang="en-US" sz="1800" b="0" i="0" u="none" strike="noStrike" kern="1200" cap="none" spc="0" normalizeH="0" baseline="0" noProof="0" dirty="0" err="1">
                <a:ln>
                  <a:noFill/>
                </a:ln>
                <a:solidFill>
                  <a:prstClr val="white"/>
                </a:solidFill>
                <a:effectLst/>
                <a:uLnTx/>
                <a:uFillTx/>
                <a:latin typeface="Aptos" panose="02110004020202020204"/>
                <a:ea typeface="+mn-ea"/>
                <a:cs typeface="+mn-cs"/>
              </a:rPr>
              <a:t>etc</a:t>
            </a: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Should depict the key decisions at each juncture, information available to make those decisions, who makes and who influences the decision, and where are the pain points – </a:t>
            </a:r>
            <a:r>
              <a:rPr kumimoji="0" lang="en-US" sz="1800" b="0" i="0" u="none" strike="noStrike" kern="1200" cap="none" spc="0" normalizeH="0" baseline="0" noProof="0" dirty="0" err="1">
                <a:ln>
                  <a:noFill/>
                </a:ln>
                <a:solidFill>
                  <a:prstClr val="white"/>
                </a:solidFill>
                <a:effectLst/>
                <a:uLnTx/>
                <a:uFillTx/>
                <a:latin typeface="Aptos" panose="02110004020202020204"/>
                <a:ea typeface="+mn-ea"/>
                <a:cs typeface="+mn-cs"/>
              </a:rPr>
              <a:t>ie</a:t>
            </a: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where better information or better options are needed </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Should be able to illuminate critical unmet needs, key  stakeholders, how your product will fit in and how it will change the journey </a:t>
            </a:r>
          </a:p>
        </p:txBody>
      </p:sp>
      <p:sp>
        <p:nvSpPr>
          <p:cNvPr id="4" name="TextBox 3">
            <a:extLst>
              <a:ext uri="{FF2B5EF4-FFF2-40B4-BE49-F238E27FC236}">
                <a16:creationId xmlns:a16="http://schemas.microsoft.com/office/drawing/2014/main" id="{82C85010-3E49-90F6-2250-EFD30E9F4CFD}"/>
              </a:ext>
            </a:extLst>
          </p:cNvPr>
          <p:cNvSpPr txBox="1"/>
          <p:nvPr/>
        </p:nvSpPr>
        <p:spPr>
          <a:xfrm>
            <a:off x="2086300" y="1726826"/>
            <a:ext cx="1054969" cy="307777"/>
          </a:xfrm>
          <a:prstGeom prst="rect">
            <a:avLst/>
          </a:prstGeom>
          <a:noFill/>
        </p:spPr>
        <p:txBody>
          <a:bodyPr wrap="none" rtlCol="0">
            <a:spAutoFit/>
          </a:bodyPr>
          <a:lstStyle/>
          <a:p>
            <a:r>
              <a:rPr lang="en-US" sz="1400" b="1" dirty="0"/>
              <a:t>- EXAMPLE</a:t>
            </a:r>
          </a:p>
        </p:txBody>
      </p:sp>
      <p:sp>
        <p:nvSpPr>
          <p:cNvPr id="3" name="Footer Placeholder 3">
            <a:extLst>
              <a:ext uri="{FF2B5EF4-FFF2-40B4-BE49-F238E27FC236}">
                <a16:creationId xmlns:a16="http://schemas.microsoft.com/office/drawing/2014/main" id="{903C15F7-24A6-351A-0B32-0063815089DF}"/>
              </a:ext>
            </a:extLst>
          </p:cNvPr>
          <p:cNvSpPr>
            <a:spLocks noGrp="1"/>
          </p:cNvSpPr>
          <p:nvPr>
            <p:ph type="ftr" sz="quarter" idx="11"/>
          </p:nvPr>
        </p:nvSpPr>
        <p:spPr>
          <a:xfrm>
            <a:off x="74082" y="6401649"/>
            <a:ext cx="5195345" cy="30866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*Patient journey can me more or less rigorous – at outset can do based on known market information, but may ultimately want to do MR</a:t>
            </a:r>
          </a:p>
        </p:txBody>
      </p:sp>
    </p:spTree>
    <p:extLst>
      <p:ext uri="{BB962C8B-B14F-4D97-AF65-F5344CB8AC3E}">
        <p14:creationId xmlns:p14="http://schemas.microsoft.com/office/powerpoint/2010/main" val="141571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20CE53-5794-60ED-E7B9-12B17A9D8B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9D053DF-0994-1A68-C2D7-C4909541E6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FF283F62-4BFB-A346-9464-2EFEEE34C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E175F815-EE4A-F274-2937-537BF77397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AED988B-7D57-C0E8-ECBE-289DD47D28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96F9CF85-5394-BCD6-CC97-710E5210F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22610DA-AB7A-401D-95F7-DE48A4E8F10B}"/>
              </a:ext>
            </a:extLst>
          </p:cNvPr>
          <p:cNvSpPr>
            <a:spLocks noGrp="1"/>
          </p:cNvSpPr>
          <p:nvPr>
            <p:ph type="title"/>
          </p:nvPr>
        </p:nvSpPr>
        <p:spPr>
          <a:xfrm>
            <a:off x="459346" y="326366"/>
            <a:ext cx="7418717" cy="1033669"/>
          </a:xfrm>
        </p:spPr>
        <p:txBody>
          <a:bodyPr>
            <a:normAutofit/>
          </a:bodyPr>
          <a:lstStyle/>
          <a:p>
            <a:r>
              <a:rPr lang="en-US" sz="3200" dirty="0">
                <a:solidFill>
                  <a:srgbClr val="FFFFFF"/>
                </a:solidFill>
              </a:rPr>
              <a:t>Patient journey mapping should also identify key stakeholders and decision makers</a:t>
            </a:r>
          </a:p>
        </p:txBody>
      </p:sp>
      <p:sp>
        <p:nvSpPr>
          <p:cNvPr id="4" name="Footer Placeholder 3">
            <a:extLst>
              <a:ext uri="{FF2B5EF4-FFF2-40B4-BE49-F238E27FC236}">
                <a16:creationId xmlns:a16="http://schemas.microsoft.com/office/drawing/2014/main" id="{261DA39E-5E53-433B-4E07-02AEF993D566}"/>
              </a:ext>
            </a:extLst>
          </p:cNvPr>
          <p:cNvSpPr>
            <a:spLocks noGrp="1"/>
          </p:cNvSpPr>
          <p:nvPr>
            <p:ph type="ftr" sz="quarter" idx="11"/>
          </p:nvPr>
        </p:nvSpPr>
        <p:spPr>
          <a:xfrm>
            <a:off x="321535" y="6393987"/>
            <a:ext cx="5195345" cy="30866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*If the stakeholders who care most about the unmet need have little influence over the clinical decision making, then relatively low value in solving for that unmet need </a:t>
            </a:r>
          </a:p>
        </p:txBody>
      </p:sp>
      <p:pic>
        <p:nvPicPr>
          <p:cNvPr id="7" name="Graphic 6" descr="Target with solid fill">
            <a:extLst>
              <a:ext uri="{FF2B5EF4-FFF2-40B4-BE49-F238E27FC236}">
                <a16:creationId xmlns:a16="http://schemas.microsoft.com/office/drawing/2014/main" id="{EE43DF6C-0F97-C8FB-459D-C1EC31741A5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333EC5A6-3115-1496-FD95-ACFA58D65C78}"/>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B314810A-0954-D5F3-C297-B08FDCF38043}"/>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90D1BE0-6991-CC6D-06D2-4173DFB42484}"/>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Rectangle 2">
            <a:extLst>
              <a:ext uri="{FF2B5EF4-FFF2-40B4-BE49-F238E27FC236}">
                <a16:creationId xmlns:a16="http://schemas.microsoft.com/office/drawing/2014/main" id="{022E05F6-23AC-2A4E-E368-B7C2B4F8A622}"/>
              </a:ext>
            </a:extLst>
          </p:cNvPr>
          <p:cNvSpPr/>
          <p:nvPr/>
        </p:nvSpPr>
        <p:spPr>
          <a:xfrm>
            <a:off x="708388" y="1987976"/>
            <a:ext cx="4585745" cy="4237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ptos" panose="02110004020202020204"/>
                <a:ea typeface="+mn-ea"/>
                <a:cs typeface="+mn-cs"/>
              </a:rPr>
              <a:t>Stakeholder Unmet Needs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Aptos" panose="02110004020202020204"/>
                <a:ea typeface="+mn-ea"/>
                <a:cs typeface="+mn-cs"/>
              </a:rPr>
              <a:t>A patient journey can help  identify unmet needs and how they impact each stakeholder</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Aptos" panose="02110004020202020204"/>
                <a:ea typeface="+mn-ea"/>
                <a:cs typeface="+mn-cs"/>
              </a:rPr>
              <a:t>Must know what unmet needs you are solving for (</a:t>
            </a:r>
            <a:r>
              <a:rPr kumimoji="0" lang="en-US" sz="1600" b="0" i="0" u="none" strike="noStrike" kern="1200" cap="none" spc="0" normalizeH="0" baseline="0" noProof="0" dirty="0" err="1">
                <a:ln>
                  <a:noFill/>
                </a:ln>
                <a:solidFill>
                  <a:prstClr val="white"/>
                </a:solidFill>
                <a:effectLst/>
                <a:uLnTx/>
                <a:uFillTx/>
                <a:latin typeface="Aptos" panose="02110004020202020204"/>
                <a:ea typeface="+mn-ea"/>
                <a:cs typeface="+mn-cs"/>
              </a:rPr>
              <a:t>eg</a:t>
            </a:r>
            <a:r>
              <a:rPr kumimoji="0" lang="en-US" sz="1600" b="0" i="0" u="none" strike="noStrike" kern="1200" cap="none" spc="0" normalizeH="0" baseline="0" noProof="0" dirty="0">
                <a:ln>
                  <a:noFill/>
                </a:ln>
                <a:solidFill>
                  <a:prstClr val="white"/>
                </a:solidFill>
                <a:effectLst/>
                <a:uLnTx/>
                <a:uFillTx/>
                <a:latin typeface="Aptos" panose="02110004020202020204"/>
                <a:ea typeface="+mn-ea"/>
                <a:cs typeface="+mn-cs"/>
              </a:rPr>
              <a:t>, efficacy, side effects, cost, ease of use, </a:t>
            </a:r>
            <a:r>
              <a:rPr kumimoji="0" lang="en-US" sz="1600" b="0" i="0" u="none" strike="noStrike" kern="1200" cap="none" spc="0" normalizeH="0" baseline="0" noProof="0" dirty="0" err="1">
                <a:ln>
                  <a:noFill/>
                </a:ln>
                <a:solidFill>
                  <a:prstClr val="white"/>
                </a:solidFill>
                <a:effectLst/>
                <a:uLnTx/>
                <a:uFillTx/>
                <a:latin typeface="Aptos" panose="02110004020202020204"/>
                <a:ea typeface="+mn-ea"/>
                <a:cs typeface="+mn-cs"/>
              </a:rPr>
              <a:t>etc</a:t>
            </a:r>
            <a:r>
              <a:rPr kumimoji="0" lang="en-US" sz="1600" b="0" i="0" u="none" strike="noStrike" kern="1200" cap="none" spc="0" normalizeH="0" baseline="0" noProof="0" dirty="0">
                <a:ln>
                  <a:noFill/>
                </a:ln>
                <a:solidFill>
                  <a:prstClr val="white"/>
                </a:solidFill>
                <a:effectLst/>
                <a:uLnTx/>
                <a:uFillTx/>
                <a:latin typeface="Aptos" panose="02110004020202020204"/>
                <a:ea typeface="+mn-ea"/>
                <a:cs typeface="+mn-cs"/>
              </a:rPr>
              <a:t>) AND who cares most about this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Aptos" panose="02110004020202020204"/>
                <a:ea typeface="+mn-ea"/>
                <a:cs typeface="+mn-cs"/>
              </a:rPr>
              <a:t> Typically, patients, doctors and payors define unmet need for a disease area</a:t>
            </a:r>
            <a:endPar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rPr>
              <a:t>Identify the most relevant stakeholders for your product – </a:t>
            </a:r>
            <a:r>
              <a:rPr kumimoji="0" lang="en-US" sz="1600" b="1" i="0" u="none" strike="noStrike" kern="1200" cap="none" spc="0" normalizeH="0" baseline="0" noProof="0" dirty="0" err="1">
                <a:ln>
                  <a:noFill/>
                </a:ln>
                <a:solidFill>
                  <a:prstClr val="white"/>
                </a:solidFill>
                <a:effectLst/>
                <a:uLnTx/>
                <a:uFillTx/>
                <a:latin typeface="Aptos" panose="02110004020202020204"/>
                <a:ea typeface="+mn-ea"/>
                <a:cs typeface="+mn-cs"/>
              </a:rPr>
              <a:t>ie</a:t>
            </a:r>
            <a:r>
              <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rPr>
              <a:t> those who care the most and will have an influence over decisions impacting potential use of your product*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aphicFrame>
        <p:nvGraphicFramePr>
          <p:cNvPr id="13" name="Diagram 12">
            <a:extLst>
              <a:ext uri="{FF2B5EF4-FFF2-40B4-BE49-F238E27FC236}">
                <a16:creationId xmlns:a16="http://schemas.microsoft.com/office/drawing/2014/main" id="{384703E1-AF6E-5E82-56C1-41D54C0EF02E}"/>
              </a:ext>
            </a:extLst>
          </p:cNvPr>
          <p:cNvGraphicFramePr/>
          <p:nvPr>
            <p:extLst>
              <p:ext uri="{D42A27DB-BD31-4B8C-83A1-F6EECF244321}">
                <p14:modId xmlns:p14="http://schemas.microsoft.com/office/powerpoint/2010/main" val="2611698654"/>
              </p:ext>
            </p:extLst>
          </p:nvPr>
        </p:nvGraphicFramePr>
        <p:xfrm>
          <a:off x="2778140" y="1876870"/>
          <a:ext cx="11929853" cy="49811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0131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41110C-1FCB-E0B6-C54A-98556397319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E84B41-A502-73FD-E8CB-5E3A9FAB1A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7DE8D961-656B-32F5-05FE-88B689D65D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92386713-73F5-691F-A3C2-3F6BA0E61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3A61E649-984E-98A6-79BE-A7FB8204A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B2FC5817-AE1B-D7EF-2CAB-184F0E472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AA32667-2E60-9997-E73B-85C7AB77F96A}"/>
              </a:ext>
            </a:extLst>
          </p:cNvPr>
          <p:cNvSpPr>
            <a:spLocks noGrp="1"/>
          </p:cNvSpPr>
          <p:nvPr>
            <p:ph type="title"/>
          </p:nvPr>
        </p:nvSpPr>
        <p:spPr>
          <a:xfrm>
            <a:off x="995623" y="287976"/>
            <a:ext cx="9895951" cy="1033669"/>
          </a:xfrm>
        </p:spPr>
        <p:txBody>
          <a:bodyPr>
            <a:normAutofit/>
          </a:bodyPr>
          <a:lstStyle/>
          <a:p>
            <a:r>
              <a:rPr lang="en-US" sz="3200" dirty="0">
                <a:solidFill>
                  <a:srgbClr val="FFFFFF"/>
                </a:solidFill>
              </a:rPr>
              <a:t>Building a Target Product Profile</a:t>
            </a:r>
          </a:p>
        </p:txBody>
      </p:sp>
      <p:pic>
        <p:nvPicPr>
          <p:cNvPr id="7" name="Graphic 6" descr="Target with solid fill">
            <a:extLst>
              <a:ext uri="{FF2B5EF4-FFF2-40B4-BE49-F238E27FC236}">
                <a16:creationId xmlns:a16="http://schemas.microsoft.com/office/drawing/2014/main" id="{38787022-8263-DDE9-6ED5-0C3E4D800A2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24040DA3-62B6-814E-511A-A4768A9E75E2}"/>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E321F47A-704A-9CCA-0408-8652BCC5F973}"/>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3A9AB79-F598-EF37-B793-B57D21484450}"/>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sp>
        <p:nvSpPr>
          <p:cNvPr id="3" name="Content Placeholder 12">
            <a:extLst>
              <a:ext uri="{FF2B5EF4-FFF2-40B4-BE49-F238E27FC236}">
                <a16:creationId xmlns:a16="http://schemas.microsoft.com/office/drawing/2014/main" id="{434D2A00-D903-500B-CC84-D71EACFB8CA8}"/>
              </a:ext>
            </a:extLst>
          </p:cNvPr>
          <p:cNvSpPr txBox="1">
            <a:spLocks/>
          </p:cNvSpPr>
          <p:nvPr/>
        </p:nvSpPr>
        <p:spPr>
          <a:xfrm>
            <a:off x="6489701" y="2395807"/>
            <a:ext cx="4114800" cy="32657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 name="AutoShape 2" descr="Oncological and hematological drugs developed with a CDx and approved by the FDA within the past 10 years. For these drugs the efficacy populations have consisted of less than 200 patients in single arm clinical trials.">
            <a:extLst>
              <a:ext uri="{FF2B5EF4-FFF2-40B4-BE49-F238E27FC236}">
                <a16:creationId xmlns:a16="http://schemas.microsoft.com/office/drawing/2014/main" id="{A00B7F8D-438A-C2C8-363D-95D388FA314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13" name="Title 1">
            <a:extLst>
              <a:ext uri="{FF2B5EF4-FFF2-40B4-BE49-F238E27FC236}">
                <a16:creationId xmlns:a16="http://schemas.microsoft.com/office/drawing/2014/main" id="{769F981F-9BB1-290B-EF16-090A0756801B}"/>
              </a:ext>
            </a:extLst>
          </p:cNvPr>
          <p:cNvSpPr txBox="1">
            <a:spLocks/>
          </p:cNvSpPr>
          <p:nvPr/>
        </p:nvSpPr>
        <p:spPr>
          <a:xfrm>
            <a:off x="8293608" y="446938"/>
            <a:ext cx="2820225"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Aptos Display" panose="02110004020202020204"/>
              <a:ea typeface="+mj-ea"/>
              <a:cs typeface="+mj-cs"/>
            </a:endParaRPr>
          </a:p>
        </p:txBody>
      </p:sp>
      <p:sp>
        <p:nvSpPr>
          <p:cNvPr id="18" name="TextBox 17">
            <a:extLst>
              <a:ext uri="{FF2B5EF4-FFF2-40B4-BE49-F238E27FC236}">
                <a16:creationId xmlns:a16="http://schemas.microsoft.com/office/drawing/2014/main" id="{9A4B4F2D-99F2-4883-6893-B901D8621EB7}"/>
              </a:ext>
            </a:extLst>
          </p:cNvPr>
          <p:cNvSpPr txBox="1"/>
          <p:nvPr/>
        </p:nvSpPr>
        <p:spPr>
          <a:xfrm>
            <a:off x="5817689" y="2320500"/>
            <a:ext cx="6136644" cy="4001095"/>
          </a:xfrm>
          <a:prstGeom prst="rect">
            <a:avLst/>
          </a:prstGeom>
          <a:solidFill>
            <a:schemeClr val="bg1">
              <a:lumMod val="95000"/>
            </a:schemeClr>
          </a:solidFill>
          <a:ln w="28575">
            <a:solidFill>
              <a:schemeClr val="tx2"/>
            </a:solidFill>
            <a:prstDash val="sysDash"/>
          </a:ln>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A TPP forces alignment and clear communication around the product being developed, the key features and benefits and the unmet needs being solved for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prstClr val="black"/>
              </a:solidFill>
              <a:latin typeface="Aptos" panose="0211000402020202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A TPP must also take into account differentiation – how will you be different than / better than current solutions AND anticipated new solutions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prstClr val="black"/>
              </a:solidFill>
              <a:latin typeface="Aptos" panose="0211000402020202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A TPP will evolve over time with more data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prstClr val="black"/>
              </a:solidFill>
              <a:latin typeface="Aptos" panose="0211000402020202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At the outset it should clearly state what you are aiming for (the optimal solution) but also include the minimal characteristics needed to be able to effectively deliver on the key unmet needs and be successful</a:t>
            </a:r>
          </a:p>
        </p:txBody>
      </p:sp>
      <p:pic>
        <p:nvPicPr>
          <p:cNvPr id="17" name="Picture 16" descr="An arrow hitting a bull's eye target">
            <a:extLst>
              <a:ext uri="{FF2B5EF4-FFF2-40B4-BE49-F238E27FC236}">
                <a16:creationId xmlns:a16="http://schemas.microsoft.com/office/drawing/2014/main" id="{A32EEF24-FAD0-79B1-F29A-22203CBF8D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12" y="2761340"/>
            <a:ext cx="5554211" cy="3355597"/>
          </a:xfrm>
          <a:prstGeom prst="rect">
            <a:avLst/>
          </a:prstGeom>
        </p:spPr>
      </p:pic>
      <p:sp>
        <p:nvSpPr>
          <p:cNvPr id="20" name="TextBox 19">
            <a:extLst>
              <a:ext uri="{FF2B5EF4-FFF2-40B4-BE49-F238E27FC236}">
                <a16:creationId xmlns:a16="http://schemas.microsoft.com/office/drawing/2014/main" id="{EFED0368-39B1-F64E-CA74-C71BF080C2F8}"/>
              </a:ext>
            </a:extLst>
          </p:cNvPr>
          <p:cNvSpPr txBox="1"/>
          <p:nvPr/>
        </p:nvSpPr>
        <p:spPr>
          <a:xfrm>
            <a:off x="153798" y="1966532"/>
            <a:ext cx="5257101" cy="646331"/>
          </a:xfrm>
          <a:prstGeom prst="rect">
            <a:avLst/>
          </a:prstGeom>
          <a:noFill/>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r>
              <a:rPr kumimoji="0" lang="en-US" sz="1800" b="1" i="1" u="none" strike="noStrike" kern="1200" cap="none" spc="0" normalizeH="0" baseline="0" noProof="0" dirty="0">
                <a:ln>
                  <a:noFill/>
                </a:ln>
                <a:solidFill>
                  <a:prstClr val="black"/>
                </a:solidFill>
                <a:effectLst/>
                <a:uLnTx/>
                <a:uFillTx/>
                <a:latin typeface="Aptos" panose="02110004020202020204"/>
                <a:ea typeface="+mn-ea"/>
                <a:cs typeface="+mn-cs"/>
              </a:rPr>
              <a:t>A target product profile should serve as the blueprint for the product you are developing</a:t>
            </a:r>
          </a:p>
        </p:txBody>
      </p:sp>
    </p:spTree>
    <p:extLst>
      <p:ext uri="{BB962C8B-B14F-4D97-AF65-F5344CB8AC3E}">
        <p14:creationId xmlns:p14="http://schemas.microsoft.com/office/powerpoint/2010/main" val="2946946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780044-ED14-9C4C-E6D0-D282A18D904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1426C58-18EF-C823-D451-FAE733813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D70DA662-AC6A-95A3-B382-06AE17F69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DCA0A85-E3D5-C1CC-590D-2E56DDB2C8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7EEA4C98-D8D4-3C8A-832D-D2795130A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35CC864-DFEA-2D15-5B5E-76E30F33C2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75AB9A1-0CCA-DB98-BA07-89BF5BE1B658}"/>
              </a:ext>
            </a:extLst>
          </p:cNvPr>
          <p:cNvSpPr>
            <a:spLocks noGrp="1"/>
          </p:cNvSpPr>
          <p:nvPr>
            <p:ph type="title"/>
          </p:nvPr>
        </p:nvSpPr>
        <p:spPr>
          <a:xfrm>
            <a:off x="1268973" y="405093"/>
            <a:ext cx="9895951" cy="1033669"/>
          </a:xfrm>
        </p:spPr>
        <p:txBody>
          <a:bodyPr>
            <a:normAutofit/>
          </a:bodyPr>
          <a:lstStyle/>
          <a:p>
            <a:r>
              <a:rPr lang="en-US" sz="3600" dirty="0">
                <a:solidFill>
                  <a:srgbClr val="FFFFFF"/>
                </a:solidFill>
              </a:rPr>
              <a:t>Rx Target Product Profile Template</a:t>
            </a:r>
          </a:p>
        </p:txBody>
      </p:sp>
      <p:sp>
        <p:nvSpPr>
          <p:cNvPr id="4" name="Footer Placeholder 3">
            <a:extLst>
              <a:ext uri="{FF2B5EF4-FFF2-40B4-BE49-F238E27FC236}">
                <a16:creationId xmlns:a16="http://schemas.microsoft.com/office/drawing/2014/main" id="{F7343F77-3FF3-206C-EA06-451B6873F88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5E18070F-D248-D5C1-1D92-F5AD6283899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5ABFA494-E1AD-E851-C792-D64757F64711}"/>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DF1D3FBD-4590-53BE-7236-12661314A2F4}"/>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E0814844-AA22-A858-0CCF-29FD73957585}"/>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graphicFrame>
        <p:nvGraphicFramePr>
          <p:cNvPr id="6" name="Table 5">
            <a:extLst>
              <a:ext uri="{FF2B5EF4-FFF2-40B4-BE49-F238E27FC236}">
                <a16:creationId xmlns:a16="http://schemas.microsoft.com/office/drawing/2014/main" id="{22AB519B-F47C-837E-D0E6-0C3E8DD1F629}"/>
              </a:ext>
            </a:extLst>
          </p:cNvPr>
          <p:cNvGraphicFramePr>
            <a:graphicFrameLocks noGrp="1"/>
          </p:cNvGraphicFramePr>
          <p:nvPr>
            <p:extLst>
              <p:ext uri="{D42A27DB-BD31-4B8C-83A1-F6EECF244321}">
                <p14:modId xmlns:p14="http://schemas.microsoft.com/office/powerpoint/2010/main" val="2480654319"/>
              </p:ext>
            </p:extLst>
          </p:nvPr>
        </p:nvGraphicFramePr>
        <p:xfrm>
          <a:off x="1075999" y="1790227"/>
          <a:ext cx="9587320" cy="4462579"/>
        </p:xfrm>
        <a:graphic>
          <a:graphicData uri="http://schemas.openxmlformats.org/drawingml/2006/table">
            <a:tbl>
              <a:tblPr firstRow="1" bandRow="1">
                <a:tableStyleId>{5C22544A-7EE6-4342-B048-85BDC9FD1C3A}</a:tableStyleId>
              </a:tblPr>
              <a:tblGrid>
                <a:gridCol w="2961672">
                  <a:extLst>
                    <a:ext uri="{9D8B030D-6E8A-4147-A177-3AD203B41FA5}">
                      <a16:colId xmlns:a16="http://schemas.microsoft.com/office/drawing/2014/main" val="20000"/>
                    </a:ext>
                  </a:extLst>
                </a:gridCol>
                <a:gridCol w="3260751">
                  <a:extLst>
                    <a:ext uri="{9D8B030D-6E8A-4147-A177-3AD203B41FA5}">
                      <a16:colId xmlns:a16="http://schemas.microsoft.com/office/drawing/2014/main" val="3107003686"/>
                    </a:ext>
                  </a:extLst>
                </a:gridCol>
                <a:gridCol w="3364897">
                  <a:extLst>
                    <a:ext uri="{9D8B030D-6E8A-4147-A177-3AD203B41FA5}">
                      <a16:colId xmlns:a16="http://schemas.microsoft.com/office/drawing/2014/main" val="1259317087"/>
                    </a:ext>
                  </a:extLst>
                </a:gridCol>
              </a:tblGrid>
              <a:tr h="297609">
                <a:tc>
                  <a:txBody>
                    <a:bodyPr/>
                    <a:lstStyle>
                      <a:lvl1pPr marL="0" algn="l" defTabSz="345634" rtl="0" eaLnBrk="1" latinLnBrk="0" hangingPunct="1">
                        <a:defRPr sz="1320" b="1" kern="1200">
                          <a:solidFill>
                            <a:schemeClr val="lt1"/>
                          </a:solidFill>
                          <a:latin typeface="Verdana"/>
                        </a:defRPr>
                      </a:lvl1pPr>
                      <a:lvl2pPr marL="345634" algn="l" defTabSz="345634" rtl="0" eaLnBrk="1" latinLnBrk="0" hangingPunct="1">
                        <a:defRPr sz="1320" b="1" kern="1200">
                          <a:solidFill>
                            <a:schemeClr val="lt1"/>
                          </a:solidFill>
                          <a:latin typeface="Verdana"/>
                        </a:defRPr>
                      </a:lvl2pPr>
                      <a:lvl3pPr marL="691269" algn="l" defTabSz="345634" rtl="0" eaLnBrk="1" latinLnBrk="0" hangingPunct="1">
                        <a:defRPr sz="1320" b="1" kern="1200">
                          <a:solidFill>
                            <a:schemeClr val="lt1"/>
                          </a:solidFill>
                          <a:latin typeface="Verdana"/>
                        </a:defRPr>
                      </a:lvl3pPr>
                      <a:lvl4pPr marL="1036905" algn="l" defTabSz="345634" rtl="0" eaLnBrk="1" latinLnBrk="0" hangingPunct="1">
                        <a:defRPr sz="1320" b="1" kern="1200">
                          <a:solidFill>
                            <a:schemeClr val="lt1"/>
                          </a:solidFill>
                          <a:latin typeface="Verdana"/>
                        </a:defRPr>
                      </a:lvl4pPr>
                      <a:lvl5pPr marL="1382539" algn="l" defTabSz="345634" rtl="0" eaLnBrk="1" latinLnBrk="0" hangingPunct="1">
                        <a:defRPr sz="1320" b="1" kern="1200">
                          <a:solidFill>
                            <a:schemeClr val="lt1"/>
                          </a:solidFill>
                          <a:latin typeface="Verdana"/>
                        </a:defRPr>
                      </a:lvl5pPr>
                      <a:lvl6pPr marL="1728173" algn="l" defTabSz="345634" rtl="0" eaLnBrk="1" latinLnBrk="0" hangingPunct="1">
                        <a:defRPr sz="1320" b="1" kern="1200">
                          <a:solidFill>
                            <a:schemeClr val="lt1"/>
                          </a:solidFill>
                          <a:latin typeface="Verdana"/>
                        </a:defRPr>
                      </a:lvl6pPr>
                      <a:lvl7pPr marL="2073807" algn="l" defTabSz="345634" rtl="0" eaLnBrk="1" latinLnBrk="0" hangingPunct="1">
                        <a:defRPr sz="1320" b="1" kern="1200">
                          <a:solidFill>
                            <a:schemeClr val="lt1"/>
                          </a:solidFill>
                          <a:latin typeface="Verdana"/>
                        </a:defRPr>
                      </a:lvl7pPr>
                      <a:lvl8pPr marL="2419442" algn="l" defTabSz="345634" rtl="0" eaLnBrk="1" latinLnBrk="0" hangingPunct="1">
                        <a:defRPr sz="1320" b="1" kern="1200">
                          <a:solidFill>
                            <a:schemeClr val="lt1"/>
                          </a:solidFill>
                          <a:latin typeface="Verdana"/>
                        </a:defRPr>
                      </a:lvl8pPr>
                      <a:lvl9pPr marL="2765078" algn="l" defTabSz="345634" rtl="0" eaLnBrk="1" latinLnBrk="0" hangingPunct="1">
                        <a:defRPr sz="1320" b="1" kern="1200">
                          <a:solidFill>
                            <a:schemeClr val="lt1"/>
                          </a:solidFill>
                          <a:latin typeface="Verdana"/>
                        </a:defRPr>
                      </a:lvl9pPr>
                    </a:lstStyle>
                    <a:p>
                      <a:pPr algn="ctr"/>
                      <a:r>
                        <a:rPr lang="en-US" sz="1000" dirty="0"/>
                        <a:t>Attribute</a:t>
                      </a:r>
                    </a:p>
                  </a:txBody>
                  <a:tcPr marL="76200" marR="76200" marT="38100" marB="3810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dirty="0"/>
                        <a:t>Minimally Acceptable</a:t>
                      </a: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000" b="1" dirty="0">
                          <a:solidFill>
                            <a:schemeClr val="bg1"/>
                          </a:solidFill>
                        </a:rPr>
                        <a:t>Target  </a:t>
                      </a:r>
                    </a:p>
                  </a:txBody>
                  <a:tcPr marL="76200" marR="76200" marT="38100" marB="3810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5670">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0" algn="l" defTabSz="914400" rtl="0" eaLnBrk="1" latinLnBrk="0" hangingPunct="1"/>
                      <a:r>
                        <a:rPr lang="en-US" sz="1000" b="0" kern="1200" dirty="0">
                          <a:solidFill>
                            <a:schemeClr val="tx1"/>
                          </a:solidFill>
                          <a:latin typeface="+mn-lt"/>
                        </a:rPr>
                        <a:t>Indication</a:t>
                      </a:r>
                      <a:endParaRPr lang="en-US" sz="1000" b="0" kern="1200" dirty="0">
                        <a:solidFill>
                          <a:schemeClr val="tx1"/>
                        </a:solidFill>
                        <a:latin typeface="+mn-lt"/>
                        <a:ea typeface="+mn-ea"/>
                        <a:cs typeface="+mn-cs"/>
                      </a:endParaRP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000" b="0" kern="1200" dirty="0">
                        <a:solidFill>
                          <a:schemeClr val="tx1"/>
                        </a:solidFill>
                        <a:latin typeface="+mn-lt"/>
                        <a:ea typeface="+mn-ea"/>
                        <a:cs typeface="+mn-cs"/>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95424">
                <a:tc>
                  <a:txBody>
                    <a:bodyPr/>
                    <a:lstStyle/>
                    <a:p>
                      <a:pPr marL="0" algn="l" defTabSz="914400" rtl="0" eaLnBrk="1" latinLnBrk="0" hangingPunct="1"/>
                      <a:r>
                        <a:rPr lang="en-US" sz="1000" b="0" kern="1200" dirty="0">
                          <a:solidFill>
                            <a:schemeClr val="tx1"/>
                          </a:solidFill>
                          <a:latin typeface="+mn-lt"/>
                        </a:rPr>
                        <a:t>Target Patient Population</a:t>
                      </a:r>
                      <a:endParaRPr lang="en-US" sz="1000" b="0" kern="1200" dirty="0">
                        <a:solidFill>
                          <a:schemeClr val="tx1"/>
                        </a:solidFill>
                        <a:latin typeface="+mn-lt"/>
                        <a:ea typeface="+mn-ea"/>
                        <a:cs typeface="+mn-cs"/>
                      </a:endParaRP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000" b="0" kern="1200" dirty="0">
                        <a:solidFill>
                          <a:schemeClr val="tx1"/>
                        </a:solidFill>
                        <a:latin typeface="+mn-lt"/>
                        <a:ea typeface="+mn-ea"/>
                        <a:cs typeface="+mn-cs"/>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3093016"/>
                  </a:ext>
                </a:extLst>
              </a:tr>
              <a:tr h="340502">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0" algn="l" defTabSz="914400" rtl="0" eaLnBrk="1" latinLnBrk="0" hangingPunct="1"/>
                      <a:r>
                        <a:rPr lang="en-US" sz="1000" b="0" kern="1200" dirty="0">
                          <a:solidFill>
                            <a:schemeClr val="tx1"/>
                          </a:solidFill>
                          <a:latin typeface="+mn-lt"/>
                        </a:rPr>
                        <a:t>Therapeutic modality</a:t>
                      </a:r>
                      <a:endParaRPr lang="en-US" sz="1000" b="0" kern="1200" dirty="0">
                        <a:solidFill>
                          <a:schemeClr val="tx1"/>
                        </a:solidFill>
                        <a:latin typeface="+mn-lt"/>
                        <a:ea typeface="+mn-ea"/>
                        <a:cs typeface="+mn-cs"/>
                      </a:endParaRP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000" b="0" kern="1200" dirty="0">
                        <a:solidFill>
                          <a:schemeClr val="tx1"/>
                        </a:solidFill>
                        <a:latin typeface="+mn-lt"/>
                        <a:ea typeface="+mn-ea"/>
                        <a:cs typeface="+mn-cs"/>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8908191"/>
                  </a:ext>
                </a:extLst>
              </a:tr>
              <a:tr h="359064">
                <a:tc>
                  <a:txBody>
                    <a:bodyPr/>
                    <a:lstStyle/>
                    <a:p>
                      <a:r>
                        <a:rPr lang="en-US" sz="1000" b="0" dirty="0">
                          <a:solidFill>
                            <a:schemeClr val="tx1"/>
                          </a:solidFill>
                          <a:latin typeface="+mn-lt"/>
                        </a:rPr>
                        <a:t>Efficacy</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solidFill>
                          <a:schemeClr val="tx1"/>
                        </a:solidFill>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347397"/>
                  </a:ext>
                </a:extLst>
              </a:tr>
              <a:tr h="423442">
                <a:tc>
                  <a:txBody>
                    <a:bodyPr/>
                    <a:lstStyle/>
                    <a:p>
                      <a:r>
                        <a:rPr lang="en-US" sz="1000" b="0" dirty="0">
                          <a:solidFill>
                            <a:schemeClr val="tx1"/>
                          </a:solidFill>
                          <a:latin typeface="+mn-lt"/>
                        </a:rPr>
                        <a:t>Safety</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solidFill>
                          <a:schemeClr val="tx1"/>
                        </a:solidFill>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9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5110472"/>
                  </a:ext>
                </a:extLst>
              </a:tr>
              <a:tr h="362819">
                <a:tc>
                  <a:txBody>
                    <a:bodyPr/>
                    <a:lstStyle/>
                    <a:p>
                      <a:r>
                        <a:rPr lang="en-US" sz="1000" b="0" dirty="0">
                          <a:solidFill>
                            <a:schemeClr val="tx1"/>
                          </a:solidFill>
                          <a:latin typeface="+mn-lt"/>
                        </a:rPr>
                        <a:t>Dosing/Administration</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solidFill>
                          <a:schemeClr val="tx1"/>
                        </a:solidFill>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0995651"/>
                  </a:ext>
                </a:extLst>
              </a:tr>
              <a:tr h="375710">
                <a:tc>
                  <a:txBody>
                    <a:bodyPr/>
                    <a:lstStyle/>
                    <a:p>
                      <a:r>
                        <a:rPr lang="en-US" sz="1000" b="0" dirty="0">
                          <a:solidFill>
                            <a:schemeClr val="tx1"/>
                          </a:solidFill>
                          <a:latin typeface="+mn-lt"/>
                        </a:rPr>
                        <a:t>Ease of use / infrastructure requirements</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solidFill>
                          <a:schemeClr val="tx1"/>
                        </a:solidFill>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2047075"/>
                  </a:ext>
                </a:extLst>
              </a:tr>
              <a:tr h="361507">
                <a:tc>
                  <a:txBody>
                    <a:bodyPr/>
                    <a:lstStyle/>
                    <a:p>
                      <a:r>
                        <a:rPr lang="en-US" sz="1000" b="0" dirty="0">
                          <a:latin typeface="+mn-lt"/>
                        </a:rPr>
                        <a:t>Mechanism of Action</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3533941"/>
                  </a:ext>
                </a:extLst>
              </a:tr>
              <a:tr h="330214">
                <a:tc>
                  <a:txBody>
                    <a:bodyPr/>
                    <a:lstStyle/>
                    <a:p>
                      <a:r>
                        <a:rPr lang="en-US" sz="1000" b="0" dirty="0">
                          <a:latin typeface="+mn-lt"/>
                        </a:rPr>
                        <a:t>Health economic value</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7885807"/>
                  </a:ext>
                </a:extLst>
              </a:tr>
              <a:tr h="330214">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0" dirty="0">
                          <a:latin typeface="+mn-lt"/>
                        </a:rPr>
                        <a:t>Patient/Caregiver</a:t>
                      </a:r>
                      <a:r>
                        <a:rPr lang="en-US" sz="1000" b="0" baseline="0" dirty="0">
                          <a:latin typeface="+mn-lt"/>
                        </a:rPr>
                        <a:t> Benefit</a:t>
                      </a:r>
                      <a:endParaRPr lang="en-US" sz="1000" b="0" dirty="0">
                        <a:latin typeface="+mn-lt"/>
                      </a:endParaRP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79137">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0" dirty="0">
                          <a:latin typeface="+mn-lt"/>
                        </a:rPr>
                        <a:t>Physician Benefit</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000" b="0" dirty="0">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charset="0"/>
                        <a:buNone/>
                      </a:pPr>
                      <a:endParaRPr lang="en-US" sz="1000" baseline="0" dirty="0"/>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01267">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0" dirty="0">
                          <a:latin typeface="+mn-lt"/>
                        </a:rPr>
                        <a:t>Payer Benefit </a:t>
                      </a:r>
                    </a:p>
                  </a:txBody>
                  <a:tcPr marL="76200" marR="76200" marT="38100" marB="3810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sz="1000" b="0" dirty="0">
                        <a:latin typeface="+mn-lt"/>
                      </a:endParaRPr>
                    </a:p>
                  </a:txBody>
                  <a:tcPr marL="76200" marR="76200" marT="38100" marB="381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 typeface="Arial" charset="0"/>
                        <a:buNone/>
                        <a:tabLst/>
                        <a:defRPr/>
                      </a:pPr>
                      <a:endParaRPr lang="en-US" sz="1000" kern="1200" baseline="0" dirty="0">
                        <a:solidFill>
                          <a:schemeClr val="dk1"/>
                        </a:solidFill>
                        <a:latin typeface="+mn-lt"/>
                        <a:ea typeface="+mn-ea"/>
                        <a:cs typeface="+mn-cs"/>
                      </a:endParaRPr>
                    </a:p>
                  </a:txBody>
                  <a:tcPr marL="76200" marR="76200" marT="38100" marB="381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50572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806531-7F3A-080F-DCF5-34C19769B35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F308A1A-AEE5-6D43-EFEE-315C41FB75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441C597F-A81F-F8F4-0CBA-311AEC4252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59195B54-9B7D-37B2-4C0C-67B9C11FC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76453E7E-0C7D-2BD2-97A0-8ECA84FAE8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5A842A9-4342-E079-E9CA-FAF495D13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5B7CEA6-1A85-E62F-8BD2-144067716D71}"/>
              </a:ext>
            </a:extLst>
          </p:cNvPr>
          <p:cNvSpPr>
            <a:spLocks noGrp="1"/>
          </p:cNvSpPr>
          <p:nvPr>
            <p:ph type="title"/>
          </p:nvPr>
        </p:nvSpPr>
        <p:spPr>
          <a:xfrm>
            <a:off x="1268973" y="405093"/>
            <a:ext cx="9895951" cy="1033669"/>
          </a:xfrm>
        </p:spPr>
        <p:txBody>
          <a:bodyPr>
            <a:normAutofit/>
          </a:bodyPr>
          <a:lstStyle/>
          <a:p>
            <a:r>
              <a:rPr lang="en-US" sz="3600" dirty="0">
                <a:solidFill>
                  <a:srgbClr val="FFFFFF"/>
                </a:solidFill>
              </a:rPr>
              <a:t>Dx Target Product Profile Template</a:t>
            </a:r>
          </a:p>
        </p:txBody>
      </p:sp>
      <p:sp>
        <p:nvSpPr>
          <p:cNvPr id="4" name="Footer Placeholder 3">
            <a:extLst>
              <a:ext uri="{FF2B5EF4-FFF2-40B4-BE49-F238E27FC236}">
                <a16:creationId xmlns:a16="http://schemas.microsoft.com/office/drawing/2014/main" id="{34A201EE-0CD2-F511-295A-61C03AACC50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Graphic 6" descr="Target with solid fill">
            <a:extLst>
              <a:ext uri="{FF2B5EF4-FFF2-40B4-BE49-F238E27FC236}">
                <a16:creationId xmlns:a16="http://schemas.microsoft.com/office/drawing/2014/main" id="{2C9015B8-2F9C-7001-C80C-3F543F31C0E5}"/>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14395" y="6259496"/>
            <a:ext cx="550529" cy="493117"/>
          </a:xfrm>
          <a:prstGeom prst="rect">
            <a:avLst/>
          </a:prstGeom>
        </p:spPr>
      </p:pic>
      <p:sp>
        <p:nvSpPr>
          <p:cNvPr id="9" name="TextBox 8">
            <a:extLst>
              <a:ext uri="{FF2B5EF4-FFF2-40B4-BE49-F238E27FC236}">
                <a16:creationId xmlns:a16="http://schemas.microsoft.com/office/drawing/2014/main" id="{D946EE56-899E-3278-4146-A60F4905D2C9}"/>
              </a:ext>
            </a:extLst>
          </p:cNvPr>
          <p:cNvSpPr txBox="1"/>
          <p:nvPr/>
        </p:nvSpPr>
        <p:spPr>
          <a:xfrm>
            <a:off x="11113833" y="6357239"/>
            <a:ext cx="75663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56082">
                    <a:lumMod val="50000"/>
                  </a:srgbClr>
                </a:solidFill>
                <a:effectLst/>
                <a:uLnTx/>
                <a:uFillTx/>
                <a:latin typeface="Aptos" panose="02110004020202020204"/>
                <a:ea typeface="+mn-ea"/>
                <a:cs typeface="+mn-cs"/>
              </a:rPr>
              <a:t>PHCS</a:t>
            </a:r>
          </a:p>
        </p:txBody>
      </p:sp>
      <p:sp>
        <p:nvSpPr>
          <p:cNvPr id="10" name="Rectangle: Rounded Corners 9">
            <a:extLst>
              <a:ext uri="{FF2B5EF4-FFF2-40B4-BE49-F238E27FC236}">
                <a16:creationId xmlns:a16="http://schemas.microsoft.com/office/drawing/2014/main" id="{C8B1BC75-3E3A-5238-D5E9-FC48C50EE694}"/>
              </a:ext>
            </a:extLst>
          </p:cNvPr>
          <p:cNvSpPr/>
          <p:nvPr/>
        </p:nvSpPr>
        <p:spPr>
          <a:xfrm>
            <a:off x="10604501" y="6259496"/>
            <a:ext cx="1530515" cy="493117"/>
          </a:xfrm>
          <a:prstGeom prst="roundRect">
            <a:avLst/>
          </a:prstGeom>
          <a:noFill/>
          <a:ln>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Slide Number Placeholder 38">
            <a:extLst>
              <a:ext uri="{FF2B5EF4-FFF2-40B4-BE49-F238E27FC236}">
                <a16:creationId xmlns:a16="http://schemas.microsoft.com/office/drawing/2014/main" id="{195062E6-6418-C67E-AEA3-9E943848E029}"/>
              </a:ext>
            </a:extLst>
          </p:cNvPr>
          <p:cNvSpPr>
            <a:spLocks noGrp="1"/>
          </p:cNvSpPr>
          <p:nvPr>
            <p:ph type="sldNum" sz="quarter" idx="12"/>
          </p:nvPr>
        </p:nvSpPr>
        <p:spPr>
          <a:xfrm>
            <a:off x="10488348" y="6322140"/>
            <a:ext cx="1530515" cy="39933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AA1620-0C76-447A-918E-A755E75CF378}" type="slidenum">
              <a:rPr kumimoji="0" lang="en-US" sz="1200" b="0" i="0" u="none" strike="noStrike" kern="1200" cap="none" spc="0" normalizeH="0" baseline="0" noProof="0" smtClean="0">
                <a:ln>
                  <a:noFill/>
                </a:ln>
                <a:solidFill>
                  <a:srgbClr val="156082">
                    <a:lumMod val="50000"/>
                  </a:srgb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rgbClr val="156082">
                  <a:lumMod val="50000"/>
                </a:srgbClr>
              </a:solidFill>
              <a:effectLst/>
              <a:uLnTx/>
              <a:uFillTx/>
              <a:latin typeface="Aptos" panose="02110004020202020204"/>
              <a:ea typeface="+mn-ea"/>
              <a:cs typeface="+mn-cs"/>
            </a:endParaRPr>
          </a:p>
        </p:txBody>
      </p:sp>
      <p:graphicFrame>
        <p:nvGraphicFramePr>
          <p:cNvPr id="3" name="Table 2">
            <a:extLst>
              <a:ext uri="{FF2B5EF4-FFF2-40B4-BE49-F238E27FC236}">
                <a16:creationId xmlns:a16="http://schemas.microsoft.com/office/drawing/2014/main" id="{107EDC5A-FB96-FD1D-9545-8154385103CB}"/>
              </a:ext>
            </a:extLst>
          </p:cNvPr>
          <p:cNvGraphicFramePr>
            <a:graphicFrameLocks noGrp="1"/>
          </p:cNvGraphicFramePr>
          <p:nvPr>
            <p:extLst>
              <p:ext uri="{D42A27DB-BD31-4B8C-83A1-F6EECF244321}">
                <p14:modId xmlns:p14="http://schemas.microsoft.com/office/powerpoint/2010/main" val="3405392691"/>
              </p:ext>
            </p:extLst>
          </p:nvPr>
        </p:nvGraphicFramePr>
        <p:xfrm>
          <a:off x="444500" y="1660075"/>
          <a:ext cx="10907761" cy="5046925"/>
        </p:xfrm>
        <a:graphic>
          <a:graphicData uri="http://schemas.openxmlformats.org/drawingml/2006/table">
            <a:tbl>
              <a:tblPr firstRow="1" bandRow="1">
                <a:tableStyleId>{5C22544A-7EE6-4342-B048-85BDC9FD1C3A}</a:tableStyleId>
              </a:tblPr>
              <a:tblGrid>
                <a:gridCol w="2533592">
                  <a:extLst>
                    <a:ext uri="{9D8B030D-6E8A-4147-A177-3AD203B41FA5}">
                      <a16:colId xmlns:a16="http://schemas.microsoft.com/office/drawing/2014/main" val="20000"/>
                    </a:ext>
                  </a:extLst>
                </a:gridCol>
                <a:gridCol w="4068660">
                  <a:extLst>
                    <a:ext uri="{9D8B030D-6E8A-4147-A177-3AD203B41FA5}">
                      <a16:colId xmlns:a16="http://schemas.microsoft.com/office/drawing/2014/main" val="20001"/>
                    </a:ext>
                  </a:extLst>
                </a:gridCol>
                <a:gridCol w="4305509">
                  <a:extLst>
                    <a:ext uri="{9D8B030D-6E8A-4147-A177-3AD203B41FA5}">
                      <a16:colId xmlns:a16="http://schemas.microsoft.com/office/drawing/2014/main" val="1259317087"/>
                    </a:ext>
                  </a:extLst>
                </a:gridCol>
              </a:tblGrid>
              <a:tr h="238106">
                <a:tc>
                  <a:txBody>
                    <a:bodyPr/>
                    <a:lstStyle>
                      <a:lvl1pPr marL="0" algn="l" defTabSz="345634" rtl="0" eaLnBrk="1" latinLnBrk="0" hangingPunct="1">
                        <a:defRPr sz="1320" b="1" kern="1200">
                          <a:solidFill>
                            <a:schemeClr val="lt1"/>
                          </a:solidFill>
                          <a:latin typeface="Verdana"/>
                        </a:defRPr>
                      </a:lvl1pPr>
                      <a:lvl2pPr marL="345634" algn="l" defTabSz="345634" rtl="0" eaLnBrk="1" latinLnBrk="0" hangingPunct="1">
                        <a:defRPr sz="1320" b="1" kern="1200">
                          <a:solidFill>
                            <a:schemeClr val="lt1"/>
                          </a:solidFill>
                          <a:latin typeface="Verdana"/>
                        </a:defRPr>
                      </a:lvl2pPr>
                      <a:lvl3pPr marL="691269" algn="l" defTabSz="345634" rtl="0" eaLnBrk="1" latinLnBrk="0" hangingPunct="1">
                        <a:defRPr sz="1320" b="1" kern="1200">
                          <a:solidFill>
                            <a:schemeClr val="lt1"/>
                          </a:solidFill>
                          <a:latin typeface="Verdana"/>
                        </a:defRPr>
                      </a:lvl3pPr>
                      <a:lvl4pPr marL="1036905" algn="l" defTabSz="345634" rtl="0" eaLnBrk="1" latinLnBrk="0" hangingPunct="1">
                        <a:defRPr sz="1320" b="1" kern="1200">
                          <a:solidFill>
                            <a:schemeClr val="lt1"/>
                          </a:solidFill>
                          <a:latin typeface="Verdana"/>
                        </a:defRPr>
                      </a:lvl4pPr>
                      <a:lvl5pPr marL="1382539" algn="l" defTabSz="345634" rtl="0" eaLnBrk="1" latinLnBrk="0" hangingPunct="1">
                        <a:defRPr sz="1320" b="1" kern="1200">
                          <a:solidFill>
                            <a:schemeClr val="lt1"/>
                          </a:solidFill>
                          <a:latin typeface="Verdana"/>
                        </a:defRPr>
                      </a:lvl5pPr>
                      <a:lvl6pPr marL="1728173" algn="l" defTabSz="345634" rtl="0" eaLnBrk="1" latinLnBrk="0" hangingPunct="1">
                        <a:defRPr sz="1320" b="1" kern="1200">
                          <a:solidFill>
                            <a:schemeClr val="lt1"/>
                          </a:solidFill>
                          <a:latin typeface="Verdana"/>
                        </a:defRPr>
                      </a:lvl6pPr>
                      <a:lvl7pPr marL="2073807" algn="l" defTabSz="345634" rtl="0" eaLnBrk="1" latinLnBrk="0" hangingPunct="1">
                        <a:defRPr sz="1320" b="1" kern="1200">
                          <a:solidFill>
                            <a:schemeClr val="lt1"/>
                          </a:solidFill>
                          <a:latin typeface="Verdana"/>
                        </a:defRPr>
                      </a:lvl7pPr>
                      <a:lvl8pPr marL="2419442" algn="l" defTabSz="345634" rtl="0" eaLnBrk="1" latinLnBrk="0" hangingPunct="1">
                        <a:defRPr sz="1320" b="1" kern="1200">
                          <a:solidFill>
                            <a:schemeClr val="lt1"/>
                          </a:solidFill>
                          <a:latin typeface="Verdana"/>
                        </a:defRPr>
                      </a:lvl8pPr>
                      <a:lvl9pPr marL="2765078" algn="l" defTabSz="345634" rtl="0" eaLnBrk="1" latinLnBrk="0" hangingPunct="1">
                        <a:defRPr sz="1320" b="1" kern="1200">
                          <a:solidFill>
                            <a:schemeClr val="lt1"/>
                          </a:solidFill>
                          <a:latin typeface="Verdana"/>
                        </a:defRPr>
                      </a:lvl9pPr>
                    </a:lstStyle>
                    <a:p>
                      <a:pPr algn="ctr"/>
                      <a:r>
                        <a:rPr lang="en-US" sz="1200" dirty="0">
                          <a:latin typeface="+mn-lt"/>
                        </a:rPr>
                        <a:t>Attribute</a:t>
                      </a:r>
                    </a:p>
                  </a:txBody>
                  <a:tcPr marL="76200" marR="76200" marT="38100" marB="38100"/>
                </a:tc>
                <a:tc>
                  <a:txBody>
                    <a:bodyPr/>
                    <a:lstStyle>
                      <a:lvl1pPr marL="0" algn="l" defTabSz="345634" rtl="0" eaLnBrk="1" latinLnBrk="0" hangingPunct="1">
                        <a:defRPr sz="1320" b="1" kern="1200">
                          <a:solidFill>
                            <a:schemeClr val="lt1"/>
                          </a:solidFill>
                          <a:latin typeface="Verdana"/>
                        </a:defRPr>
                      </a:lvl1pPr>
                      <a:lvl2pPr marL="345634" algn="l" defTabSz="345634" rtl="0" eaLnBrk="1" latinLnBrk="0" hangingPunct="1">
                        <a:defRPr sz="1320" b="1" kern="1200">
                          <a:solidFill>
                            <a:schemeClr val="lt1"/>
                          </a:solidFill>
                          <a:latin typeface="Verdana"/>
                        </a:defRPr>
                      </a:lvl2pPr>
                      <a:lvl3pPr marL="691269" algn="l" defTabSz="345634" rtl="0" eaLnBrk="1" latinLnBrk="0" hangingPunct="1">
                        <a:defRPr sz="1320" b="1" kern="1200">
                          <a:solidFill>
                            <a:schemeClr val="lt1"/>
                          </a:solidFill>
                          <a:latin typeface="Verdana"/>
                        </a:defRPr>
                      </a:lvl3pPr>
                      <a:lvl4pPr marL="1036905" algn="l" defTabSz="345634" rtl="0" eaLnBrk="1" latinLnBrk="0" hangingPunct="1">
                        <a:defRPr sz="1320" b="1" kern="1200">
                          <a:solidFill>
                            <a:schemeClr val="lt1"/>
                          </a:solidFill>
                          <a:latin typeface="Verdana"/>
                        </a:defRPr>
                      </a:lvl4pPr>
                      <a:lvl5pPr marL="1382539" algn="l" defTabSz="345634" rtl="0" eaLnBrk="1" latinLnBrk="0" hangingPunct="1">
                        <a:defRPr sz="1320" b="1" kern="1200">
                          <a:solidFill>
                            <a:schemeClr val="lt1"/>
                          </a:solidFill>
                          <a:latin typeface="Verdana"/>
                        </a:defRPr>
                      </a:lvl5pPr>
                      <a:lvl6pPr marL="1728173" algn="l" defTabSz="345634" rtl="0" eaLnBrk="1" latinLnBrk="0" hangingPunct="1">
                        <a:defRPr sz="1320" b="1" kern="1200">
                          <a:solidFill>
                            <a:schemeClr val="lt1"/>
                          </a:solidFill>
                          <a:latin typeface="Verdana"/>
                        </a:defRPr>
                      </a:lvl6pPr>
                      <a:lvl7pPr marL="2073807" algn="l" defTabSz="345634" rtl="0" eaLnBrk="1" latinLnBrk="0" hangingPunct="1">
                        <a:defRPr sz="1320" b="1" kern="1200">
                          <a:solidFill>
                            <a:schemeClr val="lt1"/>
                          </a:solidFill>
                          <a:latin typeface="Verdana"/>
                        </a:defRPr>
                      </a:lvl7pPr>
                      <a:lvl8pPr marL="2419442" algn="l" defTabSz="345634" rtl="0" eaLnBrk="1" latinLnBrk="0" hangingPunct="1">
                        <a:defRPr sz="1320" b="1" kern="1200">
                          <a:solidFill>
                            <a:schemeClr val="lt1"/>
                          </a:solidFill>
                          <a:latin typeface="Verdana"/>
                        </a:defRPr>
                      </a:lvl8pPr>
                      <a:lvl9pPr marL="2765078" algn="l" defTabSz="345634" rtl="0" eaLnBrk="1" latinLnBrk="0" hangingPunct="1">
                        <a:defRPr sz="1320" b="1" kern="1200">
                          <a:solidFill>
                            <a:schemeClr val="lt1"/>
                          </a:solidFill>
                          <a:latin typeface="Verdana"/>
                        </a:defRPr>
                      </a:lvl9pPr>
                    </a:lstStyle>
                    <a:p>
                      <a:pPr algn="ctr"/>
                      <a:r>
                        <a:rPr lang="en-US" sz="1200" dirty="0">
                          <a:latin typeface="+mn-lt"/>
                        </a:rPr>
                        <a:t>Minimum Acceptable</a:t>
                      </a:r>
                    </a:p>
                  </a:txBody>
                  <a:tcPr marL="76200" marR="76200" marT="38100" marB="38100"/>
                </a:tc>
                <a:tc>
                  <a:txBody>
                    <a:bodyPr/>
                    <a:lstStyle/>
                    <a:p>
                      <a:pPr algn="ctr"/>
                      <a:r>
                        <a:rPr lang="en-US" sz="1200" b="1" dirty="0">
                          <a:solidFill>
                            <a:schemeClr val="bg1"/>
                          </a:solidFill>
                          <a:latin typeface="+mn-lt"/>
                        </a:rPr>
                        <a:t>Target  </a:t>
                      </a:r>
                    </a:p>
                  </a:txBody>
                  <a:tcPr marL="76200" marR="76200" marT="38100" marB="38100"/>
                </a:tc>
                <a:extLst>
                  <a:ext uri="{0D108BD9-81ED-4DB2-BD59-A6C34878D82A}">
                    <a16:rowId xmlns:a16="http://schemas.microsoft.com/office/drawing/2014/main" val="10000"/>
                  </a:ext>
                </a:extLst>
              </a:tr>
              <a:tr h="285051">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0" algn="l" defTabSz="914400" rtl="0" eaLnBrk="1" latinLnBrk="0" hangingPunct="1"/>
                      <a:r>
                        <a:rPr lang="en-US" sz="1000" b="1" kern="1200" dirty="0">
                          <a:solidFill>
                            <a:schemeClr val="tx1"/>
                          </a:solidFill>
                          <a:latin typeface="+mn-lt"/>
                        </a:rPr>
                        <a:t>Description of test </a:t>
                      </a:r>
                      <a:endParaRPr lang="en-US" sz="1000" b="1" kern="1200" dirty="0">
                        <a:solidFill>
                          <a:schemeClr val="tx1"/>
                        </a:solidFill>
                        <a:latin typeface="+mn-lt"/>
                        <a:ea typeface="+mn-ea"/>
                        <a:cs typeface="+mn-cs"/>
                      </a:endParaRP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76200" marR="76200"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76200" marR="76200" marT="38100" marB="38100"/>
                </a:tc>
                <a:extLst>
                  <a:ext uri="{0D108BD9-81ED-4DB2-BD59-A6C34878D82A}">
                    <a16:rowId xmlns:a16="http://schemas.microsoft.com/office/drawing/2014/main" val="10001"/>
                  </a:ext>
                </a:extLst>
              </a:tr>
              <a:tr h="285051">
                <a:tc>
                  <a:txBody>
                    <a:bodyPr/>
                    <a:lstStyle/>
                    <a:p>
                      <a:pPr marL="0" algn="l" defTabSz="914400" rtl="0" eaLnBrk="1" latinLnBrk="0" hangingPunct="1"/>
                      <a:r>
                        <a:rPr lang="en-US" sz="1000" b="1" kern="1200" dirty="0">
                          <a:solidFill>
                            <a:schemeClr val="tx1"/>
                          </a:solidFill>
                          <a:latin typeface="+mn-lt"/>
                        </a:rPr>
                        <a:t>Claim / intended use</a:t>
                      </a:r>
                      <a:endParaRPr lang="en-US" sz="1000" b="1" kern="1200" dirty="0">
                        <a:solidFill>
                          <a:schemeClr val="tx1"/>
                        </a:solidFill>
                        <a:latin typeface="+mn-lt"/>
                        <a:ea typeface="+mn-ea"/>
                        <a:cs typeface="+mn-cs"/>
                      </a:endParaRPr>
                    </a:p>
                  </a:txBody>
                  <a:tcPr marL="76200" marR="76200"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76200" marR="76200"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76200" marR="76200" marT="38100" marB="38100"/>
                </a:tc>
                <a:extLst>
                  <a:ext uri="{0D108BD9-81ED-4DB2-BD59-A6C34878D82A}">
                    <a16:rowId xmlns:a16="http://schemas.microsoft.com/office/drawing/2014/main" val="994395892"/>
                  </a:ext>
                </a:extLst>
              </a:tr>
              <a:tr h="296494">
                <a:tc>
                  <a:txBody>
                    <a:bodyPr/>
                    <a:lstStyle/>
                    <a:p>
                      <a:pPr marL="0" algn="l" defTabSz="914400" rtl="0" eaLnBrk="1" latinLnBrk="0" hangingPunct="1"/>
                      <a:r>
                        <a:rPr lang="en-US" sz="1000" b="1" kern="1200" dirty="0">
                          <a:solidFill>
                            <a:schemeClr val="tx1"/>
                          </a:solidFill>
                          <a:latin typeface="+mn-lt"/>
                        </a:rPr>
                        <a:t>Target Patient Population</a:t>
                      </a:r>
                      <a:endParaRPr lang="en-US" sz="1000" b="1" kern="1200" dirty="0">
                        <a:solidFill>
                          <a:schemeClr val="tx1"/>
                        </a:solidFill>
                        <a:latin typeface="+mn-lt"/>
                        <a:ea typeface="+mn-ea"/>
                        <a:cs typeface="+mn-cs"/>
                      </a:endParaRPr>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1353093016"/>
                  </a:ext>
                </a:extLst>
              </a:tr>
              <a:tr h="346638">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0" algn="l" defTabSz="914400" rtl="0" eaLnBrk="1" latinLnBrk="0" hangingPunct="1"/>
                      <a:r>
                        <a:rPr lang="en-US" sz="1000" b="1" kern="1200" dirty="0">
                          <a:solidFill>
                            <a:schemeClr val="tx1"/>
                          </a:solidFill>
                          <a:latin typeface="+mn-lt"/>
                        </a:rPr>
                        <a:t>Gap/Issue Being Addressed by Solution</a:t>
                      </a:r>
                      <a:endParaRPr lang="en-US" sz="1000" b="1" kern="1200" dirty="0">
                        <a:solidFill>
                          <a:schemeClr val="tx1"/>
                        </a:solidFill>
                        <a:latin typeface="+mn-lt"/>
                        <a:ea typeface="+mn-ea"/>
                        <a:cs typeface="+mn-cs"/>
                      </a:endParaRP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2698908191"/>
                  </a:ext>
                </a:extLst>
              </a:tr>
              <a:tr h="365095">
                <a:tc>
                  <a:txBody>
                    <a:bodyPr/>
                    <a:lstStyle/>
                    <a:p>
                      <a:r>
                        <a:rPr lang="en-US" sz="1000" b="1" dirty="0">
                          <a:solidFill>
                            <a:schemeClr val="tx1"/>
                          </a:solidFill>
                          <a:latin typeface="+mn-lt"/>
                        </a:rPr>
                        <a:t>Test methodology (</a:t>
                      </a:r>
                      <a:r>
                        <a:rPr lang="en-US" sz="1000" b="1" dirty="0" err="1">
                          <a:solidFill>
                            <a:schemeClr val="tx1"/>
                          </a:solidFill>
                          <a:latin typeface="+mn-lt"/>
                        </a:rPr>
                        <a:t>eg</a:t>
                      </a:r>
                      <a:r>
                        <a:rPr lang="en-US" sz="1000" b="1" dirty="0">
                          <a:solidFill>
                            <a:schemeClr val="tx1"/>
                          </a:solidFill>
                          <a:latin typeface="+mn-lt"/>
                        </a:rPr>
                        <a:t>, PCR, IA, Flow, </a:t>
                      </a:r>
                      <a:r>
                        <a:rPr lang="en-US" sz="1000" b="1" dirty="0" err="1">
                          <a:solidFill>
                            <a:schemeClr val="tx1"/>
                          </a:solidFill>
                          <a:latin typeface="+mn-lt"/>
                        </a:rPr>
                        <a:t>etc</a:t>
                      </a:r>
                      <a:r>
                        <a:rPr lang="en-US" sz="1000" b="1" dirty="0">
                          <a:solidFill>
                            <a:schemeClr val="tx1"/>
                          </a:solidFill>
                          <a:latin typeface="+mn-lt"/>
                        </a:rPr>
                        <a:t>)</a:t>
                      </a:r>
                    </a:p>
                  </a:txBody>
                  <a:tcPr marL="76200" marR="76200" marT="38100" marB="38100"/>
                </a:tc>
                <a:tc>
                  <a:txBody>
                    <a:bodyPr/>
                    <a:lstStyle/>
                    <a:p>
                      <a:pPr marL="0" indent="0">
                        <a:buFont typeface="Arial" charset="0"/>
                        <a:buNone/>
                      </a:pPr>
                      <a:endParaRPr lang="en-US" sz="900" baseline="0" dirty="0"/>
                    </a:p>
                  </a:txBody>
                  <a:tcPr marL="76200" marR="76200" marT="38100" marB="38100"/>
                </a:tc>
                <a:tc>
                  <a:txBody>
                    <a:bodyPr/>
                    <a:lstStyle/>
                    <a:p>
                      <a:pPr marL="0" indent="0">
                        <a:buFont typeface="Arial" charset="0"/>
                        <a:buNone/>
                      </a:pPr>
                      <a:endParaRPr lang="en-US" sz="900" baseline="0" dirty="0"/>
                    </a:p>
                  </a:txBody>
                  <a:tcPr marL="76200" marR="76200" marT="38100" marB="38100"/>
                </a:tc>
                <a:extLst>
                  <a:ext uri="{0D108BD9-81ED-4DB2-BD59-A6C34878D82A}">
                    <a16:rowId xmlns:a16="http://schemas.microsoft.com/office/drawing/2014/main" val="3273347397"/>
                  </a:ext>
                </a:extLst>
              </a:tr>
              <a:tr h="365095">
                <a:tc>
                  <a:txBody>
                    <a:bodyPr/>
                    <a:lstStyle/>
                    <a:p>
                      <a:r>
                        <a:rPr lang="en-US" sz="1000" b="1" dirty="0">
                          <a:solidFill>
                            <a:schemeClr val="tx1"/>
                          </a:solidFill>
                          <a:latin typeface="+mn-lt"/>
                        </a:rPr>
                        <a:t>Test Distribution (</a:t>
                      </a:r>
                      <a:r>
                        <a:rPr lang="en-US" sz="1000" b="1" dirty="0" err="1">
                          <a:solidFill>
                            <a:schemeClr val="tx1"/>
                          </a:solidFill>
                          <a:latin typeface="+mn-lt"/>
                        </a:rPr>
                        <a:t>eg</a:t>
                      </a:r>
                      <a:r>
                        <a:rPr lang="en-US" sz="1000" b="1" dirty="0">
                          <a:solidFill>
                            <a:schemeClr val="tx1"/>
                          </a:solidFill>
                          <a:latin typeface="+mn-lt"/>
                        </a:rPr>
                        <a:t> LDT, one lab, multiple, kit, </a:t>
                      </a:r>
                      <a:r>
                        <a:rPr lang="en-US" sz="1000" b="1" dirty="0" err="1">
                          <a:solidFill>
                            <a:schemeClr val="tx1"/>
                          </a:solidFill>
                          <a:latin typeface="+mn-lt"/>
                        </a:rPr>
                        <a:t>etc</a:t>
                      </a:r>
                      <a:r>
                        <a:rPr lang="en-US" sz="1000" b="1" dirty="0">
                          <a:solidFill>
                            <a:schemeClr val="tx1"/>
                          </a:solidFill>
                          <a:latin typeface="+mn-lt"/>
                        </a:rPr>
                        <a:t>)</a:t>
                      </a:r>
                    </a:p>
                  </a:txBody>
                  <a:tcPr marL="76200" marR="76200" marT="38100" marB="38100"/>
                </a:tc>
                <a:tc>
                  <a:txBody>
                    <a:bodyPr/>
                    <a:lstStyle/>
                    <a:p>
                      <a:pPr marL="0" indent="0">
                        <a:buFont typeface="Arial" charset="0"/>
                        <a:buNone/>
                      </a:pPr>
                      <a:endParaRPr lang="en-US" sz="900" baseline="0" dirty="0"/>
                    </a:p>
                  </a:txBody>
                  <a:tcPr marL="76200" marR="76200" marT="38100" marB="38100"/>
                </a:tc>
                <a:tc>
                  <a:txBody>
                    <a:bodyPr/>
                    <a:lstStyle/>
                    <a:p>
                      <a:pPr marL="0" indent="0">
                        <a:buFont typeface="Arial" charset="0"/>
                        <a:buNone/>
                      </a:pPr>
                      <a:endParaRPr lang="en-US" sz="900" baseline="0" dirty="0"/>
                    </a:p>
                  </a:txBody>
                  <a:tcPr marL="76200" marR="76200" marT="38100" marB="38100"/>
                </a:tc>
                <a:extLst>
                  <a:ext uri="{0D108BD9-81ED-4DB2-BD59-A6C34878D82A}">
                    <a16:rowId xmlns:a16="http://schemas.microsoft.com/office/drawing/2014/main" val="1825110472"/>
                  </a:ext>
                </a:extLst>
              </a:tr>
              <a:tr h="272046">
                <a:tc>
                  <a:txBody>
                    <a:bodyPr/>
                    <a:lstStyle/>
                    <a:p>
                      <a:r>
                        <a:rPr lang="en-US" sz="1000" b="1" dirty="0">
                          <a:solidFill>
                            <a:schemeClr val="tx1"/>
                          </a:solidFill>
                          <a:latin typeface="+mn-lt"/>
                        </a:rPr>
                        <a:t>Sample prep / logistics requirements</a:t>
                      </a:r>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2140995651"/>
                  </a:ext>
                </a:extLst>
              </a:tr>
              <a:tr h="365095">
                <a:tc>
                  <a:txBody>
                    <a:bodyPr/>
                    <a:lstStyle/>
                    <a:p>
                      <a:r>
                        <a:rPr lang="en-US" sz="1000" b="1" dirty="0">
                          <a:solidFill>
                            <a:schemeClr val="tx1"/>
                          </a:solidFill>
                          <a:latin typeface="+mn-lt"/>
                        </a:rPr>
                        <a:t>Ease of use / infrastructure requirements</a:t>
                      </a:r>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1952047075"/>
                  </a:ext>
                </a:extLst>
              </a:tr>
              <a:tr h="389488">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1" dirty="0">
                          <a:solidFill>
                            <a:schemeClr val="tx1"/>
                          </a:solidFill>
                          <a:latin typeface="+mn-lt"/>
                        </a:rPr>
                        <a:t>Required clinical performance (sensitivity/spec/PPV/NPV)</a:t>
                      </a: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10002"/>
                  </a:ext>
                </a:extLst>
              </a:tr>
              <a:tr h="247286">
                <a:tc>
                  <a:txBody>
                    <a:bodyPr/>
                    <a:lstStyle/>
                    <a:p>
                      <a:r>
                        <a:rPr lang="en-US" sz="1000" b="1" dirty="0">
                          <a:latin typeface="+mn-lt"/>
                        </a:rPr>
                        <a:t>Test report requirements</a:t>
                      </a:r>
                    </a:p>
                  </a:txBody>
                  <a:tcPr marL="76200" marR="76200" marT="38100" marB="38100"/>
                </a:tc>
                <a:tc>
                  <a:txBody>
                    <a:bodyPr/>
                    <a:lstStyle/>
                    <a:p>
                      <a:pPr marL="285750" indent="-285750">
                        <a:buFont typeface="Arial" charset="0"/>
                        <a:buChar char="•"/>
                      </a:pPr>
                      <a:endParaRPr lang="en-US" sz="1000" dirty="0"/>
                    </a:p>
                  </a:txBody>
                  <a:tcPr marL="76200" marR="76200" marT="38100" marB="38100"/>
                </a:tc>
                <a:tc>
                  <a:txBody>
                    <a:bodyPr/>
                    <a:lstStyle/>
                    <a:p>
                      <a:pPr marL="285750" indent="-285750">
                        <a:buFont typeface="Arial" charset="0"/>
                        <a:buChar char="•"/>
                      </a:pPr>
                      <a:endParaRPr lang="en-US" sz="1000" dirty="0"/>
                    </a:p>
                  </a:txBody>
                  <a:tcPr marL="76200" marR="76200" marT="38100" marB="38100"/>
                </a:tc>
                <a:extLst>
                  <a:ext uri="{0D108BD9-81ED-4DB2-BD59-A6C34878D82A}">
                    <a16:rowId xmlns:a16="http://schemas.microsoft.com/office/drawing/2014/main" val="1663533941"/>
                  </a:ext>
                </a:extLst>
              </a:tr>
              <a:tr h="247286">
                <a:tc>
                  <a:txBody>
                    <a:bodyPr/>
                    <a:lstStyle/>
                    <a:p>
                      <a:r>
                        <a:rPr lang="en-US" sz="1000" b="1" dirty="0">
                          <a:latin typeface="+mn-lt"/>
                        </a:rPr>
                        <a:t>Turn around Time</a:t>
                      </a:r>
                    </a:p>
                  </a:txBody>
                  <a:tcPr marL="76200" marR="76200" marT="38100" marB="38100"/>
                </a:tc>
                <a:tc>
                  <a:txBody>
                    <a:bodyPr/>
                    <a:lstStyle/>
                    <a:p>
                      <a:pPr marL="285750" indent="-285750">
                        <a:buFont typeface="Arial" charset="0"/>
                        <a:buChar char="•"/>
                      </a:pPr>
                      <a:endParaRPr lang="en-US" sz="1000" dirty="0"/>
                    </a:p>
                  </a:txBody>
                  <a:tcPr marL="76200" marR="76200" marT="38100" marB="38100"/>
                </a:tc>
                <a:tc>
                  <a:txBody>
                    <a:bodyPr/>
                    <a:lstStyle/>
                    <a:p>
                      <a:pPr marL="285750" indent="-285750">
                        <a:buFont typeface="Arial" charset="0"/>
                        <a:buChar char="•"/>
                      </a:pPr>
                      <a:endParaRPr lang="en-US" sz="1000" dirty="0"/>
                    </a:p>
                  </a:txBody>
                  <a:tcPr marL="76200" marR="76200" marT="38100" marB="38100"/>
                </a:tc>
                <a:extLst>
                  <a:ext uri="{0D108BD9-81ED-4DB2-BD59-A6C34878D82A}">
                    <a16:rowId xmlns:a16="http://schemas.microsoft.com/office/drawing/2014/main" val="2127910784"/>
                  </a:ext>
                </a:extLst>
              </a:tr>
              <a:tr h="247599">
                <a:tc>
                  <a:txBody>
                    <a:bodyPr/>
                    <a:lstStyle/>
                    <a:p>
                      <a:r>
                        <a:rPr lang="en-US" sz="1000" b="1" dirty="0">
                          <a:latin typeface="+mn-lt"/>
                        </a:rPr>
                        <a:t>Clinical Utility </a:t>
                      </a:r>
                    </a:p>
                  </a:txBody>
                  <a:tcPr marL="76200" marR="76200" marT="38100" marB="38100"/>
                </a:tc>
                <a:tc>
                  <a:txBody>
                    <a:bodyPr/>
                    <a:lstStyle/>
                    <a:p>
                      <a:pPr marL="285750" indent="-285750">
                        <a:buFont typeface="Arial" charset="0"/>
                        <a:buChar char="•"/>
                      </a:pPr>
                      <a:endParaRPr lang="en-US" sz="1000" dirty="0"/>
                    </a:p>
                  </a:txBody>
                  <a:tcPr marL="76200" marR="76200" marT="38100" marB="38100"/>
                </a:tc>
                <a:tc>
                  <a:txBody>
                    <a:bodyPr/>
                    <a:lstStyle/>
                    <a:p>
                      <a:pPr marL="285750" indent="-285750">
                        <a:buFont typeface="Arial" charset="0"/>
                        <a:buChar char="•"/>
                      </a:pPr>
                      <a:endParaRPr lang="en-US" sz="1000" dirty="0"/>
                    </a:p>
                  </a:txBody>
                  <a:tcPr marL="76200" marR="76200" marT="38100" marB="38100"/>
                </a:tc>
                <a:extLst>
                  <a:ext uri="{0D108BD9-81ED-4DB2-BD59-A6C34878D82A}">
                    <a16:rowId xmlns:a16="http://schemas.microsoft.com/office/drawing/2014/main" val="1255808057"/>
                  </a:ext>
                </a:extLst>
              </a:tr>
              <a:tr h="247599">
                <a:tc>
                  <a:txBody>
                    <a:bodyPr/>
                    <a:lstStyle/>
                    <a:p>
                      <a:r>
                        <a:rPr lang="en-US" sz="1000" b="1" dirty="0">
                          <a:latin typeface="+mn-lt"/>
                        </a:rPr>
                        <a:t>Health economic value</a:t>
                      </a:r>
                    </a:p>
                  </a:txBody>
                  <a:tcPr marL="76200" marR="76200" marT="38100" marB="38100"/>
                </a:tc>
                <a:tc>
                  <a:txBody>
                    <a:bodyPr/>
                    <a:lstStyle/>
                    <a:p>
                      <a:pPr marL="285750" indent="-285750">
                        <a:buFont typeface="Arial" charset="0"/>
                        <a:buChar char="•"/>
                      </a:pPr>
                      <a:endParaRPr lang="en-US" sz="1000" dirty="0"/>
                    </a:p>
                  </a:txBody>
                  <a:tcPr marL="76200" marR="76200" marT="38100" marB="38100"/>
                </a:tc>
                <a:tc>
                  <a:txBody>
                    <a:bodyPr/>
                    <a:lstStyle/>
                    <a:p>
                      <a:pPr marL="285750" indent="-285750">
                        <a:buFont typeface="Arial" charset="0"/>
                        <a:buChar char="•"/>
                      </a:pPr>
                      <a:endParaRPr lang="en-US" sz="1000" dirty="0"/>
                    </a:p>
                  </a:txBody>
                  <a:tcPr marL="76200" marR="76200" marT="38100" marB="38100"/>
                </a:tc>
                <a:extLst>
                  <a:ext uri="{0D108BD9-81ED-4DB2-BD59-A6C34878D82A}">
                    <a16:rowId xmlns:a16="http://schemas.microsoft.com/office/drawing/2014/main" val="4227885807"/>
                  </a:ext>
                </a:extLst>
              </a:tr>
              <a:tr h="247599">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1" dirty="0">
                          <a:latin typeface="+mn-lt"/>
                        </a:rPr>
                        <a:t>Patient/Caregiver</a:t>
                      </a:r>
                      <a:r>
                        <a:rPr lang="en-US" sz="1000" b="1" baseline="0" dirty="0">
                          <a:latin typeface="+mn-lt"/>
                        </a:rPr>
                        <a:t> Benefit</a:t>
                      </a:r>
                      <a:endParaRPr lang="en-US" sz="1000" b="1" dirty="0">
                        <a:latin typeface="+mn-lt"/>
                      </a:endParaRP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285750" indent="-285750">
                        <a:buFont typeface="Arial" charset="0"/>
                        <a:buChar char="•"/>
                      </a:pPr>
                      <a:endParaRPr lang="en-US" sz="1000" dirty="0"/>
                    </a:p>
                  </a:txBody>
                  <a:tcPr marL="76200" marR="76200" marT="38100" marB="38100"/>
                </a:tc>
                <a:tc>
                  <a:txBody>
                    <a:bodyPr/>
                    <a:lstStyle/>
                    <a:p>
                      <a:pPr marL="285750" indent="-285750">
                        <a:buFont typeface="Arial" charset="0"/>
                        <a:buChar char="•"/>
                      </a:pPr>
                      <a:endParaRPr lang="en-US" sz="1000" dirty="0"/>
                    </a:p>
                  </a:txBody>
                  <a:tcPr marL="76200" marR="76200" marT="38100" marB="38100"/>
                </a:tc>
                <a:extLst>
                  <a:ext uri="{0D108BD9-81ED-4DB2-BD59-A6C34878D82A}">
                    <a16:rowId xmlns:a16="http://schemas.microsoft.com/office/drawing/2014/main" val="10004"/>
                  </a:ext>
                </a:extLst>
              </a:tr>
              <a:tr h="287681">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1" dirty="0">
                          <a:latin typeface="+mn-lt"/>
                        </a:rPr>
                        <a:t>Physician Benefit</a:t>
                      </a: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285750" indent="-285750">
                        <a:buFont typeface="Arial" charset="0"/>
                        <a:buChar char="•"/>
                      </a:pPr>
                      <a:endParaRPr lang="en-US" sz="1000" baseline="0" dirty="0"/>
                    </a:p>
                  </a:txBody>
                  <a:tcPr marL="76200" marR="76200" marT="38100" marB="38100"/>
                </a:tc>
                <a:tc>
                  <a:txBody>
                    <a:bodyPr/>
                    <a:lstStyle/>
                    <a:p>
                      <a:pPr marL="285750" indent="-285750">
                        <a:buFont typeface="Arial" charset="0"/>
                        <a:buChar char="•"/>
                      </a:pPr>
                      <a:endParaRPr lang="en-US" sz="1000" baseline="0" dirty="0"/>
                    </a:p>
                  </a:txBody>
                  <a:tcPr marL="76200" marR="76200" marT="38100" marB="38100"/>
                </a:tc>
                <a:extLst>
                  <a:ext uri="{0D108BD9-81ED-4DB2-BD59-A6C34878D82A}">
                    <a16:rowId xmlns:a16="http://schemas.microsoft.com/office/drawing/2014/main" val="10005"/>
                  </a:ext>
                </a:extLst>
              </a:tr>
              <a:tr h="276837">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r>
                        <a:rPr lang="en-US" sz="1000" b="1" dirty="0">
                          <a:latin typeface="+mn-lt"/>
                        </a:rPr>
                        <a:t>Payer Benefit (incl who will be the payer)</a:t>
                      </a:r>
                    </a:p>
                  </a:txBody>
                  <a:tcPr marL="76200" marR="76200" marT="38100" marB="38100"/>
                </a:tc>
                <a:tc>
                  <a:txBody>
                    <a:bodyPr/>
                    <a:lstStyle>
                      <a:lvl1pPr marL="0" algn="l" defTabSz="345634" rtl="0" eaLnBrk="1" latinLnBrk="0" hangingPunct="1">
                        <a:defRPr sz="1320" kern="1200">
                          <a:solidFill>
                            <a:schemeClr val="dk1"/>
                          </a:solidFill>
                          <a:latin typeface="Verdana"/>
                        </a:defRPr>
                      </a:lvl1pPr>
                      <a:lvl2pPr marL="345634" algn="l" defTabSz="345634" rtl="0" eaLnBrk="1" latinLnBrk="0" hangingPunct="1">
                        <a:defRPr sz="1320" kern="1200">
                          <a:solidFill>
                            <a:schemeClr val="dk1"/>
                          </a:solidFill>
                          <a:latin typeface="Verdana"/>
                        </a:defRPr>
                      </a:lvl2pPr>
                      <a:lvl3pPr marL="691269" algn="l" defTabSz="345634" rtl="0" eaLnBrk="1" latinLnBrk="0" hangingPunct="1">
                        <a:defRPr sz="1320" kern="1200">
                          <a:solidFill>
                            <a:schemeClr val="dk1"/>
                          </a:solidFill>
                          <a:latin typeface="Verdana"/>
                        </a:defRPr>
                      </a:lvl3pPr>
                      <a:lvl4pPr marL="1036905" algn="l" defTabSz="345634" rtl="0" eaLnBrk="1" latinLnBrk="0" hangingPunct="1">
                        <a:defRPr sz="1320" kern="1200">
                          <a:solidFill>
                            <a:schemeClr val="dk1"/>
                          </a:solidFill>
                          <a:latin typeface="Verdana"/>
                        </a:defRPr>
                      </a:lvl4pPr>
                      <a:lvl5pPr marL="1382539" algn="l" defTabSz="345634" rtl="0" eaLnBrk="1" latinLnBrk="0" hangingPunct="1">
                        <a:defRPr sz="1320" kern="1200">
                          <a:solidFill>
                            <a:schemeClr val="dk1"/>
                          </a:solidFill>
                          <a:latin typeface="Verdana"/>
                        </a:defRPr>
                      </a:lvl5pPr>
                      <a:lvl6pPr marL="1728173" algn="l" defTabSz="345634" rtl="0" eaLnBrk="1" latinLnBrk="0" hangingPunct="1">
                        <a:defRPr sz="1320" kern="1200">
                          <a:solidFill>
                            <a:schemeClr val="dk1"/>
                          </a:solidFill>
                          <a:latin typeface="Verdana"/>
                        </a:defRPr>
                      </a:lvl6pPr>
                      <a:lvl7pPr marL="2073807" algn="l" defTabSz="345634" rtl="0" eaLnBrk="1" latinLnBrk="0" hangingPunct="1">
                        <a:defRPr sz="1320" kern="1200">
                          <a:solidFill>
                            <a:schemeClr val="dk1"/>
                          </a:solidFill>
                          <a:latin typeface="Verdana"/>
                        </a:defRPr>
                      </a:lvl7pPr>
                      <a:lvl8pPr marL="2419442" algn="l" defTabSz="345634" rtl="0" eaLnBrk="1" latinLnBrk="0" hangingPunct="1">
                        <a:defRPr sz="1320" kern="1200">
                          <a:solidFill>
                            <a:schemeClr val="dk1"/>
                          </a:solidFill>
                          <a:latin typeface="Verdana"/>
                        </a:defRPr>
                      </a:lvl8pPr>
                      <a:lvl9pPr marL="2765078" algn="l" defTabSz="345634" rtl="0" eaLnBrk="1" latinLnBrk="0" hangingPunct="1">
                        <a:defRPr sz="1320" kern="1200">
                          <a:solidFill>
                            <a:schemeClr val="dk1"/>
                          </a:solidFill>
                          <a:latin typeface="Verdana"/>
                        </a:defRPr>
                      </a:lvl9pPr>
                    </a:lstStyle>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endParaRPr lang="en-US" sz="1000" kern="1200" baseline="0" dirty="0">
                        <a:solidFill>
                          <a:schemeClr val="dk1"/>
                        </a:solidFill>
                        <a:latin typeface="+mn-lt"/>
                        <a:ea typeface="+mn-ea"/>
                        <a:cs typeface="+mn-cs"/>
                      </a:endParaRPr>
                    </a:p>
                  </a:txBody>
                  <a:tcPr marL="76200" marR="76200" marT="38100" marB="38100"/>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endParaRPr lang="en-US" sz="1000" kern="1200" baseline="0" dirty="0">
                        <a:solidFill>
                          <a:schemeClr val="dk1"/>
                        </a:solidFill>
                        <a:latin typeface="+mn-lt"/>
                        <a:ea typeface="+mn-ea"/>
                        <a:cs typeface="+mn-cs"/>
                      </a:endParaRPr>
                    </a:p>
                  </a:txBody>
                  <a:tcPr marL="76200" marR="76200" marT="38100" marB="38100"/>
                </a:tc>
                <a:extLst>
                  <a:ext uri="{0D108BD9-81ED-4DB2-BD59-A6C34878D82A}">
                    <a16:rowId xmlns:a16="http://schemas.microsoft.com/office/drawing/2014/main" val="10003"/>
                  </a:ext>
                </a:extLst>
              </a:tr>
            </a:tbl>
          </a:graphicData>
        </a:graphic>
      </p:graphicFrame>
      <p:sp>
        <p:nvSpPr>
          <p:cNvPr id="6" name="Oval 5">
            <a:extLst>
              <a:ext uri="{FF2B5EF4-FFF2-40B4-BE49-F238E27FC236}">
                <a16:creationId xmlns:a16="http://schemas.microsoft.com/office/drawing/2014/main" id="{321D1D79-6901-8739-77F8-92A24D73258E}"/>
              </a:ext>
            </a:extLst>
          </p:cNvPr>
          <p:cNvSpPr/>
          <p:nvPr/>
        </p:nvSpPr>
        <p:spPr>
          <a:xfrm>
            <a:off x="234893" y="5327009"/>
            <a:ext cx="2030136" cy="40267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53E487F1-78BA-E3E3-C8D7-61B96973F150}"/>
              </a:ext>
            </a:extLst>
          </p:cNvPr>
          <p:cNvCxnSpPr>
            <a:cxnSpLocks/>
            <a:endCxn id="6" idx="6"/>
          </p:cNvCxnSpPr>
          <p:nvPr/>
        </p:nvCxnSpPr>
        <p:spPr>
          <a:xfrm flipH="1">
            <a:off x="2265029" y="5293453"/>
            <a:ext cx="1224791" cy="23489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8" name="Rectangle: Rounded Corners 17">
            <a:extLst>
              <a:ext uri="{FF2B5EF4-FFF2-40B4-BE49-F238E27FC236}">
                <a16:creationId xmlns:a16="http://schemas.microsoft.com/office/drawing/2014/main" id="{B250DF81-9C72-5794-54F7-6A03FE6A601F}"/>
              </a:ext>
            </a:extLst>
          </p:cNvPr>
          <p:cNvSpPr/>
          <p:nvPr/>
        </p:nvSpPr>
        <p:spPr>
          <a:xfrm>
            <a:off x="3498209" y="4815281"/>
            <a:ext cx="2340528" cy="914400"/>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One of the most critical components for success with a new Dx</a:t>
            </a:r>
          </a:p>
        </p:txBody>
      </p:sp>
    </p:spTree>
    <p:extLst>
      <p:ext uri="{BB962C8B-B14F-4D97-AF65-F5344CB8AC3E}">
        <p14:creationId xmlns:p14="http://schemas.microsoft.com/office/powerpoint/2010/main" val="113262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13023</TotalTime>
  <Words>3545</Words>
  <Application>Microsoft Office PowerPoint</Application>
  <PresentationFormat>Widescreen</PresentationFormat>
  <Paragraphs>409</Paragraphs>
  <Slides>29</Slides>
  <Notes>7</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29</vt:i4>
      </vt:variant>
    </vt:vector>
  </HeadingPairs>
  <TitlesOfParts>
    <vt:vector size="41" baseType="lpstr">
      <vt:lpstr>Aptos</vt:lpstr>
      <vt:lpstr>Aptos Display</vt:lpstr>
      <vt:lpstr>Arial</vt:lpstr>
      <vt:lpstr>Avenir 45 Book</vt:lpstr>
      <vt:lpstr>Calibri</vt:lpstr>
      <vt:lpstr>Courier New</vt:lpstr>
      <vt:lpstr>Merriweather</vt:lpstr>
      <vt:lpstr>Symbol</vt:lpstr>
      <vt:lpstr>Verdana</vt:lpstr>
      <vt:lpstr>Wingdings</vt:lpstr>
      <vt:lpstr>Office Theme</vt:lpstr>
      <vt:lpstr>Custom Design</vt:lpstr>
      <vt:lpstr>From Concept to Company</vt:lpstr>
      <vt:lpstr>From Concept to Company </vt:lpstr>
      <vt:lpstr>From Concept to Company </vt:lpstr>
      <vt:lpstr>Unmet Need </vt:lpstr>
      <vt:lpstr>Uncovering Unmet Needs – Mapping the Patient Journey*  A  patient journey lays out all the steps from initial presentation to diagnosis, treatment and fulfillment and should identify key decision makers and pain points</vt:lpstr>
      <vt:lpstr>Patient journey mapping should also identify key stakeholders and decision makers</vt:lpstr>
      <vt:lpstr>Building a Target Product Profile</vt:lpstr>
      <vt:lpstr>Rx Target Product Profile Template</vt:lpstr>
      <vt:lpstr>Dx Target Product Profile Template</vt:lpstr>
      <vt:lpstr>Critical Input for Diagnostic Development: Clinical Utility</vt:lpstr>
      <vt:lpstr>From Concept to Company </vt:lpstr>
      <vt:lpstr>Forecasting - Net Sales Funnel</vt:lpstr>
      <vt:lpstr>Market Sizing: Key Concepts</vt:lpstr>
      <vt:lpstr>Market Sizing Example </vt:lpstr>
      <vt:lpstr>Market Access and Pricing  – Key Considerations</vt:lpstr>
      <vt:lpstr>Dx Reimbursement process can be cumbersome and lengthy</vt:lpstr>
      <vt:lpstr>Competitive Landscaping – Some Key Points</vt:lpstr>
      <vt:lpstr>Competitive TPP Assessment Template</vt:lpstr>
      <vt:lpstr>Intellectual Property</vt:lpstr>
      <vt:lpstr>Development/Regulatory/Commercialization Roadmap</vt:lpstr>
      <vt:lpstr>Diagnostic Regulatory Pathway Decisions can be more complex:     IVD Kit vs LDT</vt:lpstr>
      <vt:lpstr>Pulling it all together - Generating a Revenue Forecast</vt:lpstr>
      <vt:lpstr>From Concept to Company </vt:lpstr>
      <vt:lpstr>Creating a Pitch Deck – Some Key Points</vt:lpstr>
      <vt:lpstr>Creating a Pitch Deck – Core Elements</vt:lpstr>
      <vt:lpstr>Funding Pathways</vt:lpstr>
      <vt:lpstr>Funding Pathways – Angel Investors</vt:lpstr>
      <vt:lpstr>Building the Team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Hoehn</dc:creator>
  <cp:lastModifiedBy>Peter Hoehn</cp:lastModifiedBy>
  <cp:revision>77</cp:revision>
  <dcterms:created xsi:type="dcterms:W3CDTF">2024-11-07T20:20:46Z</dcterms:created>
  <dcterms:modified xsi:type="dcterms:W3CDTF">2026-05-07T19:32:42Z</dcterms:modified>
</cp:coreProperties>
</file>